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handoutMasterIdLst>
    <p:handoutMasterId r:id="rId30"/>
  </p:handoutMasterIdLst>
  <p:sldIdLst>
    <p:sldId id="265" r:id="rId2"/>
    <p:sldId id="346" r:id="rId3"/>
    <p:sldId id="259" r:id="rId4"/>
    <p:sldId id="266" r:id="rId5"/>
    <p:sldId id="361" r:id="rId6"/>
    <p:sldId id="268" r:id="rId7"/>
    <p:sldId id="362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351" r:id="rId17"/>
    <p:sldId id="358" r:id="rId18"/>
    <p:sldId id="355" r:id="rId19"/>
    <p:sldId id="354" r:id="rId20"/>
    <p:sldId id="360" r:id="rId21"/>
    <p:sldId id="352" r:id="rId22"/>
    <p:sldId id="359" r:id="rId23"/>
    <p:sldId id="353" r:id="rId24"/>
    <p:sldId id="356" r:id="rId25"/>
    <p:sldId id="279" r:id="rId26"/>
    <p:sldId id="280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재원" initials="이" lastIdx="1" clrIdx="0">
    <p:extLst>
      <p:ext uri="{19B8F6BF-5375-455C-9EA6-DF929625EA0E}">
        <p15:presenceInfo xmlns:p15="http://schemas.microsoft.com/office/powerpoint/2012/main" userId="S-1-5-21-791609980-505775873-203508211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02497F"/>
    <a:srgbClr val="00B0F0"/>
    <a:srgbClr val="E1491F"/>
    <a:srgbClr val="3B78D8"/>
    <a:srgbClr val="FFFFFF"/>
    <a:srgbClr val="799B66"/>
    <a:srgbClr val="111318"/>
    <a:srgbClr val="DEEBF7"/>
    <a:srgbClr val="459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7416" autoAdjust="0"/>
  </p:normalViewPr>
  <p:slideViewPr>
    <p:cSldViewPr snapToGrid="0">
      <p:cViewPr varScale="1">
        <p:scale>
          <a:sx n="67" d="100"/>
          <a:sy n="67" d="100"/>
        </p:scale>
        <p:origin x="90" y="30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255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751EDB0-1AC5-44EE-A0D6-1992E79FF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315EA-29FA-42C6-824C-3F4B7BF81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D8E4-A3DF-4060-82F5-84451599BA64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3C72323-3CBD-4C07-A156-BEA1E8940E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D7FF4-25E2-48B2-8882-5B8DF3043C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853E4-0F46-4A99-81D3-72E525CF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4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47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189 181 24575,'-38'46'0,"23"-17"0,14-25 0,0 0 0,-1-1 0,1 1 0,-1 0 0,0-1 0,0 0 0,0 1 0,-1-1 0,1 0 0,-1 0 0,0 0 0,0 0 0,-4 3 0,5-6 0,0 0 0,1 0 0,-1 0 0,0 0 0,0 0 0,1 0 0,-1-1 0,0 1 0,1 0 0,-1-1 0,1 0 0,-1 1 0,1-1 0,-1 0 0,1 0 0,-1 0 0,1 0 0,-1 0 0,1 0 0,0 0 0,0 0 0,0 0 0,0-1 0,-2-1 0,-3-4 0,1 0 0,0 0 0,-6-10 0,6 6 0,0 0 0,0 0 0,1-1 0,1 1 0,0-1 0,-2-17 0,2-3 0,1-38 0,2 68 0,0-1 0,0 1 0,0 0 0,0 0 0,0 0 0,1 0 0,-1 0 0,1-1 0,-1 1 0,1 0 0,0 0 0,0 0 0,0 0 0,0 1 0,0-1 0,2-3 0,0 3 0,-1 1 0,0 0 0,0 0 0,1-1 0,-1 2 0,1-1 0,-1 0 0,1 0 0,-1 1 0,1-1 0,0 1 0,-1 0 0,6 0 0,1 0 0,2-1 0,0 0 0,-1 1 0,1 1 0,-1 0 0,17 3 0,-27-4 0,0 0 0,0 0 0,1 0 0,-1 0 0,0 0 0,0 1 0,0-1 0,0 0 0,0 0 0,0 0 0,0 0 0,1 0 0,-1 0 0,0 0 0,0 0 0,0 0 0,0 1 0,0-1 0,0 0 0,0 0 0,0 0 0,0 0 0,0 0 0,0 1 0,1-1 0,-1 0 0,0 0 0,0 0 0,0 0 0,0 0 0,0 1 0,0-1 0,0 0 0,0 0 0,0 0 0,0 0 0,-1 0 0,1 1 0,0-1 0,0 0 0,0 0 0,0 0 0,-6 9 0,-16 9 0,15-13 0,1 0 0,1 0 0,1 1 0,-1-1 0,1 1 0,0 0 0,0 0 0,1 0 0,-1 0 0,1 1 0,1 0 0,-3 7 0,4-12 0,1 1 0,-1 0 0,1 1 0,-1-1 0,1 0 0,0 0 0,0 0 0,0 0 0,0 0 0,1 0 0,-1 0 0,1 0 0,0 0 0,0 0 0,0 0 0,0 0 0,1-1 0,-1 1 0,1 0 0,-1-1 0,1 1 0,0-1 0,0 1 0,0-1 0,0 0 0,1 0 0,4 3 0,-2-2 0,0 0 0,1-1 0,-1 0 0,1 0 0,0 0 0,-1-1 0,1 0 0,0 0 0,0-1 0,0 1 0,0-1 0,-1 0 0,1-1 0,10-1 0,-11 1 0,0 0 0,0 0 0,0 0 0,-1-1 0,1 0 0,0 0 0,-1 0 0,1 0 0,-1-1 0,0 1 0,0-1 0,0 0 0,0-1 0,-1 1 0,1 0 0,-1-1 0,5-7 0,-7 11 0,-1-1 0,1 0 0,-1 1 0,1-1 0,-1 0 0,0 1 0,1-1 0,-1 0 0,0 1 0,0-1 0,1 0 0,-1 0 0,0 1 0,0-1 0,0 0 0,0 0 0,0 1 0,0-1 0,0 0 0,0 0 0,-1 1 0,1-1 0,0 0 0,0 0 0,-1 1 0,1-1 0,0 0 0,-1 1 0,1-1 0,0 0 0,-2 0 0,1 0 0,-1 0 0,0 0 0,1 0 0,-1 0 0,0 1 0,0-1 0,1 1 0,-1-1 0,0 1 0,0 0 0,0 0 0,-3 0 0,-2 0 0,0 0 0,-1 1 0,1 0 0,0 0 0,0 1 0,-9 3 0,9-2 42,0 1 0,1 0 0,0 1 0,0-1 0,0 1 0,0 1 0,-8 9 0,-30 46-1203,38-52 621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8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0 24575,'-1'2'0,"1"-1"0,-1 1 0,0-1 0,0 0 0,0 1 0,0-1 0,0 0 0,0 0 0,0 1 0,0-1 0,-2 1 0,-5 6 0,1 3 0,1 1 0,0-1 0,0 1 0,1 0 0,1 1 0,0-1 0,-4 26 0,8-36 0,-9 51 0,-5 18 0,14-71 5,0 1 0,-1-1-1,1 1 1,0-1 0,0 1 0,0-1-1,0 1 1,0-1 0,0 1 0,-1-1-1,1 1 1,0-1 0,0 0 0,-1 1-1,1-1 1,0 1 0,-1-1 0,1 0-1,0 1 1,-1-1 0,1 0 0,-1 1-1,1-1 1,0 0 0,-1 0-1,1 1 1,-1-1 0,1 0 0,-1 0-1,1 0 1,-1 0 0,1 0 0,-1 1-1,1-1 1,-2 0 0,1-1 9,-1 0 0,1 1 1,0-1-1,-1 0 0,1 0 0,0 0 0,0 0 1,0 0-1,0 0 0,0 0 0,-2-2 1,-21-36-1722,15 19-5119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10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24575,'1'4'0,"-1"0"0,1-1 0,0 1 0,0 0 0,0-1 0,1 1 0,-1-1 0,1 1 0,0-1 0,4 6 0,-4-6 0,1 1 0,-1 0 0,0 0 0,0 0 0,-1 0 0,1 1 0,1 6 0,-3-7 0,1 1 0,-1-1 0,1 1 0,0-1 0,0 1 0,1-1 0,-1 0 0,1 0 0,0 0 0,0 0 0,5 7 0,-7-11 0,1-1 0,-1 1 0,0-1 0,1 1 0,-1-1 0,0 1 0,1-1 0,-1 1 0,0-1 0,0 1 0,1-1 0,-1 1 0,0-1 0,0 1 0,0-1 0,0 1 0,0-1 0,0 0 0,1 1 0,-1-1 0,-1 1 0,1-1 0,0 1 0,0-2 0,1-17 0,-1 7 0,-1 4 0,1 0 0,0 1 0,1-1 0,-1 0 0,1 1 0,1-1 0,-1 1 0,1-1 0,1 1 0,4-10 0,-7 17 0,0 0 0,0-1 0,0 1 0,0 0 0,0-1 0,0 1 0,1 0 0,-1-1 0,0 1 0,0 0 0,0 0 0,1-1 0,-1 1 0,0 0 0,0 0 0,1-1 0,-1 1 0,0 0 0,1 0 0,-1 0 0,0 0 0,1-1 0,-1 1 0,0 0 0,1 0 0,-1 0 0,0 0 0,1 0 0,-1 0 0,0 0 0,1 0 0,-1 0 0,0 0 0,1 0 0,-1 0 0,0 0 0,1 0 0,8 13 0,0 20 0,-5 19 0,-3-40 0,-1 0 0,1-1 0,1 1 0,0-1 0,6 20 0,-5-23-1365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47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189 181 24575,'-38'46'0,"23"-17"0,14-25 0,0 0 0,-1-1 0,1 1 0,-1 0 0,0-1 0,0 0 0,0 1 0,-1-1 0,1 0 0,-1 0 0,0 0 0,0 0 0,-4 3 0,5-6 0,0 0 0,1 0 0,-1 0 0,0 0 0,0 0 0,1 0 0,-1-1 0,0 1 0,1 0 0,-1-1 0,1 0 0,-1 1 0,1-1 0,-1 0 0,1 0 0,-1 0 0,1 0 0,-1 0 0,1 0 0,0 0 0,0 0 0,0 0 0,0-1 0,-2-1 0,-3-4 0,1 0 0,0 0 0,-6-10 0,6 6 0,0 0 0,0 0 0,1-1 0,1 1 0,0-1 0,-2-17 0,2-3 0,1-38 0,2 68 0,0-1 0,0 1 0,0 0 0,0 0 0,0 0 0,1 0 0,-1 0 0,1-1 0,-1 1 0,1 0 0,0 0 0,0 0 0,0 0 0,0 1 0,0-1 0,2-3 0,0 3 0,-1 1 0,0 0 0,0 0 0,1-1 0,-1 2 0,1-1 0,-1 0 0,1 0 0,-1 1 0,1-1 0,0 1 0,-1 0 0,6 0 0,1 0 0,2-1 0,0 0 0,-1 1 0,1 1 0,-1 0 0,17 3 0,-27-4 0,0 0 0,0 0 0,1 0 0,-1 0 0,0 0 0,0 1 0,0-1 0,0 0 0,0 0 0,0 0 0,0 0 0,1 0 0,-1 0 0,0 0 0,0 0 0,0 0 0,0 1 0,0-1 0,0 0 0,0 0 0,0 0 0,0 0 0,0 0 0,0 1 0,1-1 0,-1 0 0,0 0 0,0 0 0,0 0 0,0 0 0,0 1 0,0-1 0,0 0 0,0 0 0,0 0 0,0 0 0,-1 0 0,1 1 0,0-1 0,0 0 0,0 0 0,0 0 0,-6 9 0,-16 9 0,15-13 0,1 0 0,1 0 0,1 1 0,-1-1 0,1 1 0,0 0 0,0 0 0,1 0 0,-1 0 0,1 1 0,1 0 0,-3 7 0,4-12 0,1 1 0,-1 0 0,1 1 0,-1-1 0,1 0 0,0 0 0,0 0 0,0 0 0,0 0 0,1 0 0,-1 0 0,1 0 0,0 0 0,0 0 0,0 0 0,0 0 0,1-1 0,-1 1 0,1 0 0,-1-1 0,1 1 0,0-1 0,0 1 0,0-1 0,0 0 0,1 0 0,4 3 0,-2-2 0,0 0 0,1-1 0,-1 0 0,1 0 0,0 0 0,-1-1 0,1 0 0,0 0 0,0-1 0,0 1 0,0-1 0,-1 0 0,1-1 0,10-1 0,-11 1 0,0 0 0,0 0 0,0 0 0,-1-1 0,1 0 0,0 0 0,-1 0 0,1 0 0,-1-1 0,0 1 0,0-1 0,0 0 0,0-1 0,-1 1 0,1 0 0,-1-1 0,5-7 0,-7 11 0,-1-1 0,1 0 0,-1 1 0,1-1 0,-1 0 0,0 1 0,1-1 0,-1 0 0,0 1 0,0-1 0,1 0 0,-1 0 0,0 1 0,0-1 0,0 0 0,0 0 0,0 1 0,0-1 0,0 0 0,0 0 0,-1 1 0,1-1 0,0 0 0,0 0 0,-1 1 0,1-1 0,0 0 0,-1 1 0,1-1 0,0 0 0,-2 0 0,1 0 0,-1 0 0,0 0 0,1 0 0,-1 0 0,0 1 0,0-1 0,1 1 0,-1-1 0,0 1 0,0 0 0,0 0 0,-3 0 0,-2 0 0,0 0 0,-1 1 0,1 0 0,0 0 0,0 1 0,-9 3 0,9-2 42,0 1 0,1 0 0,0 1 0,0-1 0,0 1 0,0 1 0,-8 9 0,-30 46-1203,38-52 621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3:58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0 24575,'-1'2'0,"1"-1"0,-1 1 0,0-1 0,0 0 0,0 1 0,0-1 0,0 0 0,0 0 0,0 1 0,0-1 0,-2 1 0,-5 6 0,1 3 0,1 1 0,0-1 0,0 1 0,1 0 0,1 1 0,0-1 0,-4 26 0,8-36 0,-9 51 0,-5 18 0,14-71 5,0 1 0,-1-1-1,1 1 1,0-1 0,0 1 0,0-1-1,0 1 1,0-1 0,0 1 0,-1-1-1,1 1 1,0-1 0,0 0 0,-1 1-1,1-1 1,0 1 0,-1-1 0,1 0-1,0 1 1,-1-1 0,1 0 0,-1 1-1,1-1 1,0 0 0,-1 0-1,1 1 1,-1-1 0,1 0 0,-1 0-1,1 0 1,-1 0 0,1 0 0,-1 1-1,1-1 1,-2 0 0,1-1 9,-1 0 0,1 1 1,0-1-1,-1 0 0,1 0 0,0 0 0,0 0 1,0 0-1,0 0 0,0 0 0,-2-2 1,-21-36-1722,15 19-5119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4:34:10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24575,'1'4'0,"-1"0"0,1-1 0,0 1 0,0 0 0,0-1 0,1 1 0,-1-1 0,1 1 0,0-1 0,4 6 0,-4-6 0,1 1 0,-1 0 0,0 0 0,0 0 0,-1 0 0,1 1 0,1 6 0,-3-7 0,1 1 0,-1-1 0,1 1 0,0-1 0,0 1 0,1-1 0,-1 0 0,1 0 0,0 0 0,0 0 0,5 7 0,-7-11 0,1-1 0,-1 1 0,0-1 0,1 1 0,-1-1 0,0 1 0,1-1 0,-1 1 0,0-1 0,0 1 0,1-1 0,-1 1 0,0-1 0,0 1 0,0-1 0,0 1 0,0-1 0,0 0 0,1 1 0,-1-1 0,-1 1 0,1-1 0,0 1 0,0-2 0,1-17 0,-1 7 0,-1 4 0,1 0 0,0 1 0,1-1 0,-1 0 0,1 1 0,1-1 0,-1 1 0,1-1 0,1 1 0,4-10 0,-7 17 0,0 0 0,0-1 0,0 1 0,0 0 0,0-1 0,0 1 0,1 0 0,-1-1 0,0 1 0,0 0 0,0 0 0,1-1 0,-1 1 0,0 0 0,0 0 0,1-1 0,-1 1 0,0 0 0,1 0 0,-1 0 0,0 0 0,1-1 0,-1 1 0,0 0 0,1 0 0,-1 0 0,0 0 0,1 0 0,-1 0 0,0 0 0,1 0 0,-1 0 0,0 0 0,1 0 0,-1 0 0,0 0 0,1 0 0,8 13 0,0 20 0,-5 19 0,-3-40 0,-1 0 0,1-1 0,1 1 0,0-1 0,6 20 0,-5-23-1365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74F20-0429-42EC-AFE6-D43E94E5DB2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CD114-79BA-4EB3-B9E8-603E846A9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599F01-5B59-48B3-B562-5E193D76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69F957E1-7986-4C96-A1E6-25FD4574D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4095" y="2370259"/>
            <a:ext cx="7194875" cy="717178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FFFF00"/>
                </a:solidFill>
              </a:defRPr>
            </a:lvl1pPr>
          </a:lstStyle>
          <a:p>
            <a:r>
              <a:rPr lang="ko-KR" altLang="en-US" dirty="0"/>
              <a:t>메인 타이틀</a:t>
            </a:r>
          </a:p>
        </p:txBody>
      </p:sp>
      <p:sp>
        <p:nvSpPr>
          <p:cNvPr id="14" name="Google Shape;16;p2">
            <a:extLst>
              <a:ext uri="{FF2B5EF4-FFF2-40B4-BE49-F238E27FC236}">
                <a16:creationId xmlns:a16="http://schemas.microsoft.com/office/drawing/2014/main" id="{43E11AC5-6153-4933-813D-3CE0D259839E}"/>
              </a:ext>
            </a:extLst>
          </p:cNvPr>
          <p:cNvSpPr/>
          <p:nvPr/>
        </p:nvSpPr>
        <p:spPr>
          <a:xfrm>
            <a:off x="2190751" y="1863437"/>
            <a:ext cx="45719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>
            <a:extLst>
              <a:ext uri="{FF2B5EF4-FFF2-40B4-BE49-F238E27FC236}">
                <a16:creationId xmlns:a16="http://schemas.microsoft.com/office/drawing/2014/main" id="{C5DB0455-809D-45DD-BF3A-415FDFD7C4D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2284095" y="1861654"/>
            <a:ext cx="9144000" cy="46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 b="1" i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ko-KR" altLang="en-US" dirty="0"/>
              <a:t>서브 타이틀</a:t>
            </a:r>
            <a:endParaRPr dirty="0"/>
          </a:p>
        </p:txBody>
      </p:sp>
      <p:sp>
        <p:nvSpPr>
          <p:cNvPr id="17" name="Google Shape;19;p2">
            <a:extLst>
              <a:ext uri="{FF2B5EF4-FFF2-40B4-BE49-F238E27FC236}">
                <a16:creationId xmlns:a16="http://schemas.microsoft.com/office/drawing/2014/main" id="{4BA3BAEF-FCAE-4EDC-92D2-9F8A38012A5B}"/>
              </a:ext>
            </a:extLst>
          </p:cNvPr>
          <p:cNvSpPr txBox="1">
            <a:spLocks noGrp="1"/>
          </p:cNvSpPr>
          <p:nvPr>
            <p:ph type="body" idx="3" hasCustomPrompt="1"/>
          </p:nvPr>
        </p:nvSpPr>
        <p:spPr>
          <a:xfrm>
            <a:off x="2279513" y="4149082"/>
            <a:ext cx="4933748" cy="43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C4C378-FCA5-4867-A163-1AC154A56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8726" y="1861654"/>
            <a:ext cx="914400" cy="1225783"/>
          </a:xfrm>
        </p:spPr>
        <p:txBody>
          <a:bodyPr>
            <a:normAutofit/>
          </a:bodyPr>
          <a:lstStyle>
            <a:lvl1pPr marL="0" indent="0" algn="r">
              <a:buNone/>
              <a:defRPr sz="1400" b="1">
                <a:solidFill>
                  <a:srgbClr val="DEEBF7"/>
                </a:solidFill>
              </a:defRPr>
            </a:lvl1pPr>
          </a:lstStyle>
          <a:p>
            <a:pPr lvl="0"/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6597878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7A7E91B-3172-4DDA-B28A-29C7E7F7EDBD}"/>
              </a:ext>
            </a:extLst>
          </p:cNvPr>
          <p:cNvSpPr/>
          <p:nvPr userDrawn="1"/>
        </p:nvSpPr>
        <p:spPr>
          <a:xfrm>
            <a:off x="8452184" y="468801"/>
            <a:ext cx="3739816" cy="6202709"/>
          </a:xfrm>
          <a:custGeom>
            <a:avLst/>
            <a:gdLst>
              <a:gd name="connsiteX0" fmla="*/ 3739816 w 3739816"/>
              <a:gd name="connsiteY0" fmla="*/ 0 h 6202709"/>
              <a:gd name="connsiteX1" fmla="*/ 3739816 w 3739816"/>
              <a:gd name="connsiteY1" fmla="*/ 652138 h 6202709"/>
              <a:gd name="connsiteX2" fmla="*/ 3739816 w 3739816"/>
              <a:gd name="connsiteY2" fmla="*/ 6202709 h 6202709"/>
              <a:gd name="connsiteX3" fmla="*/ 3733800 w 3739816"/>
              <a:gd name="connsiteY3" fmla="*/ 6202709 h 6202709"/>
              <a:gd name="connsiteX4" fmla="*/ 3733800 w 3739816"/>
              <a:gd name="connsiteY4" fmla="*/ 5553660 h 6202709"/>
              <a:gd name="connsiteX5" fmla="*/ 2490537 w 3739816"/>
              <a:gd name="connsiteY5" fmla="*/ 5760540 h 6202709"/>
              <a:gd name="connsiteX6" fmla="*/ 2490537 w 3739816"/>
              <a:gd name="connsiteY6" fmla="*/ 5645103 h 6202709"/>
              <a:gd name="connsiteX7" fmla="*/ 2490535 w 3739816"/>
              <a:gd name="connsiteY7" fmla="*/ 5645104 h 6202709"/>
              <a:gd name="connsiteX8" fmla="*/ 2490535 w 3739816"/>
              <a:gd name="connsiteY8" fmla="*/ 5760541 h 6202709"/>
              <a:gd name="connsiteX9" fmla="*/ 2005 w 3739816"/>
              <a:gd name="connsiteY9" fmla="*/ 6174634 h 6202709"/>
              <a:gd name="connsiteX10" fmla="*/ 2005 w 3739816"/>
              <a:gd name="connsiteY10" fmla="*/ 6166610 h 6202709"/>
              <a:gd name="connsiteX11" fmla="*/ 0 w 3739816"/>
              <a:gd name="connsiteY11" fmla="*/ 6167030 h 6202709"/>
              <a:gd name="connsiteX12" fmla="*/ 0 w 3739816"/>
              <a:gd name="connsiteY12" fmla="*/ 4980503 h 6202709"/>
              <a:gd name="connsiteX13" fmla="*/ 1257301 w 3739816"/>
              <a:gd name="connsiteY13" fmla="*/ 4770953 h 6202709"/>
              <a:gd name="connsiteX14" fmla="*/ 1257301 w 3739816"/>
              <a:gd name="connsiteY14" fmla="*/ 447600 h 6202709"/>
              <a:gd name="connsiteX15" fmla="*/ 1257301 w 3739816"/>
              <a:gd name="connsiteY15" fmla="*/ 413093 h 620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39816" h="6202709">
                <a:moveTo>
                  <a:pt x="3739816" y="0"/>
                </a:moveTo>
                <a:lnTo>
                  <a:pt x="3739816" y="652138"/>
                </a:lnTo>
                <a:lnTo>
                  <a:pt x="3739816" y="6202709"/>
                </a:lnTo>
                <a:lnTo>
                  <a:pt x="3733800" y="6202709"/>
                </a:lnTo>
                <a:lnTo>
                  <a:pt x="3733800" y="5553660"/>
                </a:lnTo>
                <a:lnTo>
                  <a:pt x="2490537" y="5760540"/>
                </a:lnTo>
                <a:lnTo>
                  <a:pt x="2490537" y="5645103"/>
                </a:lnTo>
                <a:lnTo>
                  <a:pt x="2490535" y="5645104"/>
                </a:lnTo>
                <a:lnTo>
                  <a:pt x="2490535" y="5760541"/>
                </a:lnTo>
                <a:lnTo>
                  <a:pt x="2005" y="6174634"/>
                </a:lnTo>
                <a:lnTo>
                  <a:pt x="2005" y="6166610"/>
                </a:lnTo>
                <a:lnTo>
                  <a:pt x="0" y="6167030"/>
                </a:lnTo>
                <a:lnTo>
                  <a:pt x="0" y="4980503"/>
                </a:lnTo>
                <a:lnTo>
                  <a:pt x="1257301" y="4770953"/>
                </a:lnTo>
                <a:lnTo>
                  <a:pt x="1257301" y="447600"/>
                </a:lnTo>
                <a:lnTo>
                  <a:pt x="1257301" y="41309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A5F55D1D-068C-403F-8548-CD1FF503F5C5}"/>
              </a:ext>
            </a:extLst>
          </p:cNvPr>
          <p:cNvSpPr/>
          <p:nvPr userDrawn="1"/>
        </p:nvSpPr>
        <p:spPr>
          <a:xfrm flipV="1">
            <a:off x="-1" y="0"/>
            <a:ext cx="12192001" cy="1882942"/>
          </a:xfrm>
          <a:custGeom>
            <a:avLst/>
            <a:gdLst>
              <a:gd name="connsiteX0" fmla="*/ 0 w 12192000"/>
              <a:gd name="connsiteY0" fmla="*/ 1882942 h 1882942"/>
              <a:gd name="connsiteX1" fmla="*/ 11315700 w 12192000"/>
              <a:gd name="connsiteY1" fmla="*/ 1882942 h 1882942"/>
              <a:gd name="connsiteX2" fmla="*/ 11315697 w 12192000"/>
              <a:gd name="connsiteY2" fmla="*/ 1882941 h 1882942"/>
              <a:gd name="connsiteX3" fmla="*/ 12192000 w 12192000"/>
              <a:gd name="connsiteY3" fmla="*/ 1882941 h 1882942"/>
              <a:gd name="connsiteX4" fmla="*/ 12192000 w 12192000"/>
              <a:gd name="connsiteY4" fmla="*/ 1414141 h 1882942"/>
              <a:gd name="connsiteX5" fmla="*/ 9703468 w 12192000"/>
              <a:gd name="connsiteY5" fmla="*/ 1000047 h 1882942"/>
              <a:gd name="connsiteX6" fmla="*/ 9703468 w 12192000"/>
              <a:gd name="connsiteY6" fmla="*/ 1614665 h 1882942"/>
              <a:gd name="connsiteX7" fmla="*/ 2488532 w 12192000"/>
              <a:gd name="connsiteY7" fmla="*/ 414094 h 1882942"/>
              <a:gd name="connsiteX8" fmla="*/ 2488532 w 12192000"/>
              <a:gd name="connsiteY8" fmla="*/ 1419727 h 1882942"/>
              <a:gd name="connsiteX9" fmla="*/ 2488530 w 12192000"/>
              <a:gd name="connsiteY9" fmla="*/ 1419727 h 1882942"/>
              <a:gd name="connsiteX10" fmla="*/ 2488530 w 12192000"/>
              <a:gd name="connsiteY10" fmla="*/ 414093 h 1882942"/>
              <a:gd name="connsiteX11" fmla="*/ 0 w 12192000"/>
              <a:gd name="connsiteY11" fmla="*/ 0 h 188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1882942">
                <a:moveTo>
                  <a:pt x="0" y="1882942"/>
                </a:moveTo>
                <a:lnTo>
                  <a:pt x="11315700" y="1882942"/>
                </a:lnTo>
                <a:lnTo>
                  <a:pt x="11315697" y="1882941"/>
                </a:lnTo>
                <a:lnTo>
                  <a:pt x="12192000" y="1882941"/>
                </a:lnTo>
                <a:lnTo>
                  <a:pt x="12192000" y="1414141"/>
                </a:lnTo>
                <a:lnTo>
                  <a:pt x="9703468" y="1000047"/>
                </a:lnTo>
                <a:lnTo>
                  <a:pt x="9703468" y="1614665"/>
                </a:lnTo>
                <a:lnTo>
                  <a:pt x="2488532" y="414094"/>
                </a:lnTo>
                <a:lnTo>
                  <a:pt x="2488532" y="1419727"/>
                </a:lnTo>
                <a:lnTo>
                  <a:pt x="2488530" y="1419727"/>
                </a:lnTo>
                <a:lnTo>
                  <a:pt x="2488530" y="414093"/>
                </a:lnTo>
                <a:lnTo>
                  <a:pt x="0" y="0"/>
                </a:lnTo>
                <a:close/>
              </a:path>
            </a:pathLst>
          </a:cu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60F83FE2-6691-41B3-98A0-F98D40A6FAF1}"/>
              </a:ext>
            </a:extLst>
          </p:cNvPr>
          <p:cNvSpPr/>
          <p:nvPr userDrawn="1"/>
        </p:nvSpPr>
        <p:spPr>
          <a:xfrm rot="10800000" flipV="1">
            <a:off x="-3" y="5451549"/>
            <a:ext cx="12192003" cy="1406451"/>
          </a:xfrm>
          <a:custGeom>
            <a:avLst/>
            <a:gdLst>
              <a:gd name="connsiteX0" fmla="*/ 3739819 w 12192002"/>
              <a:gd name="connsiteY0" fmla="*/ 0 h 1406451"/>
              <a:gd name="connsiteX1" fmla="*/ 3739819 w 12192002"/>
              <a:gd name="connsiteY1" fmla="*/ 1179528 h 1406451"/>
              <a:gd name="connsiteX2" fmla="*/ 3731795 w 12192002"/>
              <a:gd name="connsiteY2" fmla="*/ 1177847 h 1406451"/>
              <a:gd name="connsiteX3" fmla="*/ 3731795 w 12192002"/>
              <a:gd name="connsiteY3" fmla="*/ 1185871 h 1406451"/>
              <a:gd name="connsiteX4" fmla="*/ 1243265 w 12192002"/>
              <a:gd name="connsiteY4" fmla="*/ 771778 h 1406451"/>
              <a:gd name="connsiteX5" fmla="*/ 1243265 w 12192002"/>
              <a:gd name="connsiteY5" fmla="*/ 656341 h 1406451"/>
              <a:gd name="connsiteX6" fmla="*/ 1243263 w 12192002"/>
              <a:gd name="connsiteY6" fmla="*/ 656340 h 1406451"/>
              <a:gd name="connsiteX7" fmla="*/ 1243263 w 12192002"/>
              <a:gd name="connsiteY7" fmla="*/ 771777 h 1406451"/>
              <a:gd name="connsiteX8" fmla="*/ 0 w 12192002"/>
              <a:gd name="connsiteY8" fmla="*/ 564897 h 1406451"/>
              <a:gd name="connsiteX9" fmla="*/ 0 w 12192002"/>
              <a:gd name="connsiteY9" fmla="*/ 1406451 h 1406451"/>
              <a:gd name="connsiteX10" fmla="*/ 3739819 w 12192002"/>
              <a:gd name="connsiteY10" fmla="*/ 1406451 h 1406451"/>
              <a:gd name="connsiteX11" fmla="*/ 4822658 w 12192002"/>
              <a:gd name="connsiteY11" fmla="*/ 1406451 h 1406451"/>
              <a:gd name="connsiteX12" fmla="*/ 12192002 w 12192002"/>
              <a:gd name="connsiteY12" fmla="*/ 1406451 h 1406451"/>
              <a:gd name="connsiteX13" fmla="*/ 12191950 w 12192002"/>
              <a:gd name="connsiteY13" fmla="*/ 1406441 h 1406451"/>
              <a:gd name="connsiteX14" fmla="*/ 9703470 w 12192002"/>
              <a:gd name="connsiteY14" fmla="*/ 992357 h 1406451"/>
              <a:gd name="connsiteX15" fmla="*/ 9703470 w 12192002"/>
              <a:gd name="connsiteY15" fmla="*/ 960109 h 1406451"/>
              <a:gd name="connsiteX16" fmla="*/ 9703468 w 12192002"/>
              <a:gd name="connsiteY16" fmla="*/ 960108 h 1406451"/>
              <a:gd name="connsiteX17" fmla="*/ 9703468 w 12192002"/>
              <a:gd name="connsiteY17" fmla="*/ 992356 h 140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2" h="1406451">
                <a:moveTo>
                  <a:pt x="3739819" y="0"/>
                </a:moveTo>
                <a:lnTo>
                  <a:pt x="3739819" y="1179528"/>
                </a:lnTo>
                <a:lnTo>
                  <a:pt x="3731795" y="1177847"/>
                </a:lnTo>
                <a:lnTo>
                  <a:pt x="3731795" y="1185871"/>
                </a:lnTo>
                <a:lnTo>
                  <a:pt x="1243265" y="771778"/>
                </a:lnTo>
                <a:lnTo>
                  <a:pt x="1243265" y="656341"/>
                </a:lnTo>
                <a:lnTo>
                  <a:pt x="1243263" y="656340"/>
                </a:lnTo>
                <a:lnTo>
                  <a:pt x="1243263" y="771777"/>
                </a:lnTo>
                <a:lnTo>
                  <a:pt x="0" y="564897"/>
                </a:lnTo>
                <a:lnTo>
                  <a:pt x="0" y="1406451"/>
                </a:lnTo>
                <a:lnTo>
                  <a:pt x="3739819" y="1406451"/>
                </a:lnTo>
                <a:lnTo>
                  <a:pt x="4822658" y="1406451"/>
                </a:lnTo>
                <a:lnTo>
                  <a:pt x="12192002" y="1406451"/>
                </a:lnTo>
                <a:lnTo>
                  <a:pt x="12191950" y="1406441"/>
                </a:lnTo>
                <a:lnTo>
                  <a:pt x="9703470" y="992357"/>
                </a:lnTo>
                <a:lnTo>
                  <a:pt x="9703470" y="960109"/>
                </a:lnTo>
                <a:lnTo>
                  <a:pt x="9703468" y="960108"/>
                </a:lnTo>
                <a:lnTo>
                  <a:pt x="9703468" y="992356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DE4AB990-BDF4-4FC7-8432-A2668E33E93D}"/>
              </a:ext>
            </a:extLst>
          </p:cNvPr>
          <p:cNvSpPr/>
          <p:nvPr userDrawn="1"/>
        </p:nvSpPr>
        <p:spPr>
          <a:xfrm>
            <a:off x="8452184" y="5245438"/>
            <a:ext cx="1253132" cy="1397496"/>
          </a:xfrm>
          <a:custGeom>
            <a:avLst/>
            <a:gdLst>
              <a:gd name="connsiteX0" fmla="*/ 1253132 w 1253132"/>
              <a:gd name="connsiteY0" fmla="*/ 0 h 1397496"/>
              <a:gd name="connsiteX1" fmla="*/ 0 w 1253132"/>
              <a:gd name="connsiteY1" fmla="*/ 1397496 h 1397496"/>
              <a:gd name="connsiteX2" fmla="*/ 0 w 1253132"/>
              <a:gd name="connsiteY2" fmla="*/ 206250 h 1397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132" h="1397496">
                <a:moveTo>
                  <a:pt x="1253132" y="0"/>
                </a:moveTo>
                <a:lnTo>
                  <a:pt x="0" y="1397496"/>
                </a:lnTo>
                <a:lnTo>
                  <a:pt x="0" y="20625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4A7114-BBFE-4CCC-87E0-DC418007DBE5}"/>
              </a:ext>
            </a:extLst>
          </p:cNvPr>
          <p:cNvSpPr txBox="1"/>
          <p:nvPr/>
        </p:nvSpPr>
        <p:spPr>
          <a:xfrm>
            <a:off x="607596" y="468803"/>
            <a:ext cx="201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CONTENTS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71" name="바닥글 개체 틀 70">
            <a:extLst>
              <a:ext uri="{FF2B5EF4-FFF2-40B4-BE49-F238E27FC236}">
                <a16:creationId xmlns:a16="http://schemas.microsoft.com/office/drawing/2014/main" id="{90ACC6C4-993F-42D7-904C-E38509CB8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72" name="슬라이드 번호 개체 틀 71">
            <a:extLst>
              <a:ext uri="{FF2B5EF4-FFF2-40B4-BE49-F238E27FC236}">
                <a16:creationId xmlns:a16="http://schemas.microsoft.com/office/drawing/2014/main" id="{FA80A685-43BA-4F60-BECE-C1C63C4E49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2" name="텍스트 개체 틀 80">
            <a:extLst>
              <a:ext uri="{FF2B5EF4-FFF2-40B4-BE49-F238E27FC236}">
                <a16:creationId xmlns:a16="http://schemas.microsoft.com/office/drawing/2014/main" id="{6225DEBB-5DEC-43FB-90F0-1809832D64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3680" y="2177719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7" name="텍스트 개체 틀 80">
            <a:extLst>
              <a:ext uri="{FF2B5EF4-FFF2-40B4-BE49-F238E27FC236}">
                <a16:creationId xmlns:a16="http://schemas.microsoft.com/office/drawing/2014/main" id="{2501EEA0-3A38-4F93-ABE7-5CFBC57957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3680" y="2783494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8" name="텍스트 개체 틀 80">
            <a:extLst>
              <a:ext uri="{FF2B5EF4-FFF2-40B4-BE49-F238E27FC236}">
                <a16:creationId xmlns:a16="http://schemas.microsoft.com/office/drawing/2014/main" id="{6DCE048C-0497-4398-87EE-45C81F41FC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3680" y="3396918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9" name="텍스트 개체 틀 80">
            <a:extLst>
              <a:ext uri="{FF2B5EF4-FFF2-40B4-BE49-F238E27FC236}">
                <a16:creationId xmlns:a16="http://schemas.microsoft.com/office/drawing/2014/main" id="{27DE2F2D-4F8F-488E-9A99-F0AB81A7FF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3680" y="4003562"/>
            <a:ext cx="2222579" cy="4929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100" name="텍스트 개체 틀 80">
            <a:extLst>
              <a:ext uri="{FF2B5EF4-FFF2-40B4-BE49-F238E27FC236}">
                <a16:creationId xmlns:a16="http://schemas.microsoft.com/office/drawing/2014/main" id="{44838633-251F-4968-8DC4-F02BE71A8D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33680" y="4606915"/>
            <a:ext cx="2222579" cy="492961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 dirty="0"/>
              <a:t>컨텐츠 타이틀</a:t>
            </a:r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75E60A49-8C43-4837-97E5-9D571066F4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18306" y="217352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3" name="텍스트 개체 틀 92">
            <a:extLst>
              <a:ext uri="{FF2B5EF4-FFF2-40B4-BE49-F238E27FC236}">
                <a16:creationId xmlns:a16="http://schemas.microsoft.com/office/drawing/2014/main" id="{83AA36EE-5B97-4377-99AB-31F5EE6FFCE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18305" y="278349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95" name="텍스트 개체 틀 94">
            <a:extLst>
              <a:ext uri="{FF2B5EF4-FFF2-40B4-BE49-F238E27FC236}">
                <a16:creationId xmlns:a16="http://schemas.microsoft.com/office/drawing/2014/main" id="{0F81D246-DCDF-4D74-AEC4-BE3D6F8561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18305" y="3396918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739B85C0-D576-4E4A-9945-0E9E146B7D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18304" y="4003562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BB66D09C-932B-46D3-872F-F3AF9305A5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18304" y="4606914"/>
            <a:ext cx="407813" cy="492961"/>
          </a:xfrm>
          <a:custGeom>
            <a:avLst/>
            <a:gdLst>
              <a:gd name="connsiteX0" fmla="*/ 401143 w 407813"/>
              <a:gd name="connsiteY0" fmla="*/ 0 h 492961"/>
              <a:gd name="connsiteX1" fmla="*/ 407813 w 407813"/>
              <a:gd name="connsiteY1" fmla="*/ 0 h 492961"/>
              <a:gd name="connsiteX2" fmla="*/ 407813 w 407813"/>
              <a:gd name="connsiteY2" fmla="*/ 426747 h 492961"/>
              <a:gd name="connsiteX3" fmla="*/ 10454 w 407813"/>
              <a:gd name="connsiteY3" fmla="*/ 492961 h 492961"/>
              <a:gd name="connsiteX4" fmla="*/ 0 w 407813"/>
              <a:gd name="connsiteY4" fmla="*/ 492961 h 492961"/>
              <a:gd name="connsiteX5" fmla="*/ 0 w 407813"/>
              <a:gd name="connsiteY5" fmla="*/ 66770 h 49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813" h="492961">
                <a:moveTo>
                  <a:pt x="401143" y="0"/>
                </a:moveTo>
                <a:lnTo>
                  <a:pt x="407813" y="0"/>
                </a:lnTo>
                <a:lnTo>
                  <a:pt x="407813" y="426747"/>
                </a:lnTo>
                <a:lnTo>
                  <a:pt x="10454" y="492961"/>
                </a:lnTo>
                <a:lnTo>
                  <a:pt x="0" y="492961"/>
                </a:lnTo>
                <a:lnTo>
                  <a:pt x="0" y="66770"/>
                </a:lnTo>
                <a:close/>
              </a:path>
            </a:pathLst>
          </a:custGeom>
          <a:solidFill>
            <a:srgbClr val="B4C7E7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64165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98169D8-26B8-4FB1-A07B-70715EBC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07832" cy="3473534"/>
          </a:xfrm>
          <a:prstGeom prst="rect">
            <a:avLst/>
          </a:prstGeom>
        </p:spPr>
      </p:pic>
      <p:sp>
        <p:nvSpPr>
          <p:cNvPr id="9" name="제목 6">
            <a:extLst>
              <a:ext uri="{FF2B5EF4-FFF2-40B4-BE49-F238E27FC236}">
                <a16:creationId xmlns:a16="http://schemas.microsoft.com/office/drawing/2014/main" id="{5BCFEF86-57D8-40AB-AE91-958536B3F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3962" y="2392985"/>
            <a:ext cx="5364076" cy="717178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컨텐츠 타이틀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F01DB04-AEB7-4A02-AB45-12819B14764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428122" y="3320716"/>
            <a:ext cx="3357311" cy="501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배지 교차 단색으로 채워진">
            <a:extLst>
              <a:ext uri="{FF2B5EF4-FFF2-40B4-BE49-F238E27FC236}">
                <a16:creationId xmlns:a16="http://schemas.microsoft.com/office/drawing/2014/main" id="{A0B637C8-903D-46E9-A540-189F62B29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5433" y="3213434"/>
            <a:ext cx="215566" cy="21556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A69E90-7840-4699-BD2F-69F9D690A623}"/>
              </a:ext>
            </a:extLst>
          </p:cNvPr>
          <p:cNvCxnSpPr>
            <a:cxnSpLocks/>
          </p:cNvCxnSpPr>
          <p:nvPr/>
        </p:nvCxnSpPr>
        <p:spPr>
          <a:xfrm flipH="1">
            <a:off x="514352" y="3320716"/>
            <a:ext cx="3293481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배지 교차 단색으로 채워진">
            <a:extLst>
              <a:ext uri="{FF2B5EF4-FFF2-40B4-BE49-F238E27FC236}">
                <a16:creationId xmlns:a16="http://schemas.microsoft.com/office/drawing/2014/main" id="{DB45F49C-F78E-487D-90B7-80D29C414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8786" y="3213434"/>
            <a:ext cx="215566" cy="215566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5B1597C-13D2-406E-A46F-3743AC0FC92A}"/>
              </a:ext>
            </a:extLst>
          </p:cNvPr>
          <p:cNvSpPr/>
          <p:nvPr/>
        </p:nvSpPr>
        <p:spPr>
          <a:xfrm>
            <a:off x="3876173" y="3549319"/>
            <a:ext cx="4439655" cy="4616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3F93174F-B78B-4680-9AAA-6B3088D22E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8450" y="3549318"/>
            <a:ext cx="3994151" cy="46166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2497F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23908591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DD11D3-1A0B-4E0B-8270-696E4DF5B4F2}"/>
              </a:ext>
            </a:extLst>
          </p:cNvPr>
          <p:cNvSpPr/>
          <p:nvPr/>
        </p:nvSpPr>
        <p:spPr>
          <a:xfrm>
            <a:off x="0" y="-1"/>
            <a:ext cx="12192000" cy="105877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3CCCD6-5AED-475C-B5B6-C27384709329}"/>
              </a:ext>
            </a:extLst>
          </p:cNvPr>
          <p:cNvSpPr/>
          <p:nvPr/>
        </p:nvSpPr>
        <p:spPr>
          <a:xfrm>
            <a:off x="0" y="6492877"/>
            <a:ext cx="12192000" cy="371839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248B968-E00D-403F-99EE-2C1D8B0517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26DC5B0-1919-4D50-84F6-95793CD475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17CB4FAA-49A9-4CCB-86F5-A31B266F0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396" y="75029"/>
            <a:ext cx="10873208" cy="90872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12" name="내용 개체 틀 13">
            <a:extLst>
              <a:ext uri="{FF2B5EF4-FFF2-40B4-BE49-F238E27FC236}">
                <a16:creationId xmlns:a16="http://schemas.microsoft.com/office/drawing/2014/main" id="{BF01B405-B94B-431A-9375-BA72C440B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396" y="1586329"/>
            <a:ext cx="10873208" cy="4501649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400" b="1">
                <a:solidFill>
                  <a:srgbClr val="02497F"/>
                </a:solidFill>
              </a:defRPr>
            </a:lvl1pPr>
            <a:lvl2pPr marL="685800" indent="-228600">
              <a:buFont typeface="Calibri" panose="020F0502020204030204" pitchFamily="34" charset="0"/>
              <a:buChar char="›"/>
              <a:defRPr sz="180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8445257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35C498-77C2-41E6-8D88-9E6D98858D42}"/>
              </a:ext>
            </a:extLst>
          </p:cNvPr>
          <p:cNvSpPr/>
          <p:nvPr/>
        </p:nvSpPr>
        <p:spPr>
          <a:xfrm>
            <a:off x="2" y="0"/>
            <a:ext cx="2466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4672D5C-9617-4275-85AA-51B4A9B71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9B5DD27-61C9-4C99-83C1-9D0F37A6BC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B5A9AD7-ACDB-4EA4-A22C-89198EE2D479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699F68-D7FF-4848-B79D-9412170BA27B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910DAA19-7DC3-4C66-BF59-FDD241E3E7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F9C4E421-164E-46F2-804D-848E96227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8AD3D-1347-43C4-833B-750492BD61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AB8E7136-3C45-4FB9-9818-60652F2AB2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75925605-6822-4FCE-A22A-81CC836482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74925236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E350135-FB24-4E70-9C2A-AAE416E2D0C8}"/>
              </a:ext>
            </a:extLst>
          </p:cNvPr>
          <p:cNvSpPr/>
          <p:nvPr/>
        </p:nvSpPr>
        <p:spPr>
          <a:xfrm>
            <a:off x="2" y="0"/>
            <a:ext cx="4590047" cy="6858000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7F41E916-B10F-4B4F-8552-59ADEC974E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933" y="810293"/>
            <a:ext cx="3174332" cy="2462296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7" name="텍스트 개체 틀 12">
            <a:extLst>
              <a:ext uri="{FF2B5EF4-FFF2-40B4-BE49-F238E27FC236}">
                <a16:creationId xmlns:a16="http://schemas.microsoft.com/office/drawing/2014/main" id="{BDEBD080-59CF-479E-9218-5385943747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934" y="3775077"/>
            <a:ext cx="3174332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EB8B80-24C1-41D9-9710-5BB4DE3AD4A4}"/>
              </a:ext>
            </a:extLst>
          </p:cNvPr>
          <p:cNvCxnSpPr/>
          <p:nvPr/>
        </p:nvCxnSpPr>
        <p:spPr>
          <a:xfrm>
            <a:off x="5323973" y="244842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ACE842-F16A-400B-9C10-426280356273}"/>
              </a:ext>
            </a:extLst>
          </p:cNvPr>
          <p:cNvCxnSpPr/>
          <p:nvPr/>
        </p:nvCxnSpPr>
        <p:spPr>
          <a:xfrm>
            <a:off x="5323975" y="4447674"/>
            <a:ext cx="6039853" cy="0"/>
          </a:xfrm>
          <a:prstGeom prst="line">
            <a:avLst/>
          </a:prstGeom>
          <a:ln w="28575">
            <a:solidFill>
              <a:srgbClr val="B4C7E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36E3B49-A0C6-4CB4-A3E2-51B038AF27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F5ADCEE1-8359-4CC7-A20B-75F72DD15D3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9725D979-FF92-4FA8-B3B1-40F9153FE3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24976" y="2739528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F94FF9D1-50BA-40A4-94C9-EB1A6D3847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3973" y="810293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7611719-EF25-4AEC-8D14-E6E0625312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23973" y="4738777"/>
            <a:ext cx="6038850" cy="1369344"/>
          </a:xfrm>
        </p:spPr>
        <p:txBody>
          <a:bodyPr/>
          <a:lstStyle>
            <a:lvl1pPr>
              <a:defRPr b="1">
                <a:solidFill>
                  <a:srgbClr val="02497F"/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rgbClr val="4591CE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5707572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C9B344-786A-4EFE-820A-7180FC3DC19F}"/>
              </a:ext>
            </a:extLst>
          </p:cNvPr>
          <p:cNvSpPr/>
          <p:nvPr/>
        </p:nvSpPr>
        <p:spPr>
          <a:xfrm>
            <a:off x="0" y="2"/>
            <a:ext cx="12192000" cy="312821"/>
          </a:xfrm>
          <a:prstGeom prst="rect">
            <a:avLst/>
          </a:prstGeom>
          <a:solidFill>
            <a:srgbClr val="024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A033676D-E41E-459E-873C-F43B053948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548EFBC-C785-458A-8C36-A7817329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2497F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D2B7716-3F66-41BA-A9D3-197576FC40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658" y="1338682"/>
            <a:ext cx="3790449" cy="3675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C23F49-A71F-4207-BDAE-31CBA647A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2293"/>
            <a:ext cx="10515600" cy="874124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2497F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6B092-05EB-4261-8B59-0631BC1CF3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7032" y="2821905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3" name="내용 개체 틀 3">
            <a:extLst>
              <a:ext uri="{FF2B5EF4-FFF2-40B4-BE49-F238E27FC236}">
                <a16:creationId xmlns:a16="http://schemas.microsoft.com/office/drawing/2014/main" id="{17C24C54-1CB3-4919-8564-FD51F0F4E51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54072" y="2821904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F7E4D4F1-51B5-4F2E-AA80-7C601240D0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09111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5" name="내용 개체 틀 3">
            <a:extLst>
              <a:ext uri="{FF2B5EF4-FFF2-40B4-BE49-F238E27FC236}">
                <a16:creationId xmlns:a16="http://schemas.microsoft.com/office/drawing/2014/main" id="{1615519D-4078-4CC0-8A49-AC5EDAAC56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28152" y="2821903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  <p:sp>
        <p:nvSpPr>
          <p:cNvPr id="26" name="내용 개체 틀 3">
            <a:extLst>
              <a:ext uri="{FF2B5EF4-FFF2-40B4-BE49-F238E27FC236}">
                <a16:creationId xmlns:a16="http://schemas.microsoft.com/office/drawing/2014/main" id="{DD7E58DE-3B10-42D4-B61C-D7E98725E1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565192" y="2821902"/>
            <a:ext cx="2009775" cy="2790825"/>
          </a:xfrm>
          <a:solidFill>
            <a:srgbClr val="02497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47675774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341E3C-83B8-4536-BBDB-91C1EB2D303D}"/>
              </a:ext>
            </a:extLst>
          </p:cNvPr>
          <p:cNvGrpSpPr/>
          <p:nvPr/>
        </p:nvGrpSpPr>
        <p:grpSpPr>
          <a:xfrm>
            <a:off x="6731668" y="0"/>
            <a:ext cx="5490411" cy="6858000"/>
            <a:chOff x="5410201" y="0"/>
            <a:chExt cx="67818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C1A5919-7260-473C-BD30-A1EDA21E1768}"/>
                </a:ext>
              </a:extLst>
            </p:cNvPr>
            <p:cNvSpPr/>
            <p:nvPr userDrawn="1"/>
          </p:nvSpPr>
          <p:spPr>
            <a:xfrm>
              <a:off x="5410201" y="0"/>
              <a:ext cx="6781800" cy="6858000"/>
            </a:xfrm>
            <a:prstGeom prst="rect">
              <a:avLst/>
            </a:prstGeom>
            <a:solidFill>
              <a:srgbClr val="B4C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41B4409-2CF2-438E-9390-16D9DD5BC9F8}"/>
                </a:ext>
              </a:extLst>
            </p:cNvPr>
            <p:cNvSpPr/>
            <p:nvPr userDrawn="1"/>
          </p:nvSpPr>
          <p:spPr>
            <a:xfrm>
              <a:off x="5570621" y="0"/>
              <a:ext cx="6621379" cy="6858000"/>
            </a:xfrm>
            <a:prstGeom prst="rect">
              <a:avLst/>
            </a:prstGeom>
            <a:solidFill>
              <a:srgbClr val="024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D798722F-7AC5-4E2B-8923-750E9098D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0017" y="366963"/>
            <a:ext cx="5830063" cy="6125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rgbClr val="02497F"/>
                </a:solidFill>
              </a:defRPr>
            </a:lvl1pPr>
          </a:lstStyle>
          <a:p>
            <a:r>
              <a:rPr lang="ko-KR" altLang="en-US"/>
              <a:t>이미지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88DFB4C-89D9-410B-A6A8-BB82CE3FA1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3A22B64-AC4D-45B5-941C-E25AE45C0D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F9EBF6C-25D6-4CF3-BDAD-3A3EF5828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2280" y="891193"/>
            <a:ext cx="3790449" cy="367548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rgbClr val="4591CE"/>
                </a:solidFill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2DB4F7-2B1F-4571-8190-C68526F8C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374" y="371119"/>
            <a:ext cx="4650609" cy="433138"/>
          </a:xfrm>
        </p:spPr>
        <p:txBody>
          <a:bodyPr>
            <a:normAutofit/>
          </a:bodyPr>
          <a:lstStyle>
            <a:lvl1pPr algn="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슬라이드 제목을 입력하세요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D3A3B-87E4-4F8F-8971-A3578AC7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47077" y="1508052"/>
            <a:ext cx="4589463" cy="4735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4920215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rgbClr val="0249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E031C-8B5E-49F8-99C6-04E33BD1905E}"/>
              </a:ext>
            </a:extLst>
          </p:cNvPr>
          <p:cNvSpPr/>
          <p:nvPr/>
        </p:nvSpPr>
        <p:spPr>
          <a:xfrm>
            <a:off x="2610353" y="1374608"/>
            <a:ext cx="6971297" cy="4108784"/>
          </a:xfrm>
          <a:prstGeom prst="rect">
            <a:avLst/>
          </a:prstGeom>
          <a:noFill/>
          <a:ln w="1905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45B148A-61F8-440F-939E-6C377EF686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4878" y="3056398"/>
            <a:ext cx="4982244" cy="74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88018042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E5B4AE-5158-4FA5-B52D-7DCACEBF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79FF59-1E88-4CD2-AF24-4B3DE0C4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2"/>
            <a:r>
              <a:rPr lang="ko-KR" altLang="en-US" dirty="0"/>
              <a:t>세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9ED6-B013-436A-B68C-0EA2273A5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9160" y="6492877"/>
            <a:ext cx="2561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7900B-41A2-42FF-BF9A-3E6080ACE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616" y="6492877"/>
            <a:ext cx="551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fld id="{7F60867C-2874-4F3B-883F-4D3D0E3539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1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1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90.png"/><Relationship Id="rId4" Type="http://schemas.openxmlformats.org/officeDocument/2006/relationships/customXml" Target="../ink/ink2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customXml" Target="../ink/ink5.xml"/><Relationship Id="rId4" Type="http://schemas.openxmlformats.org/officeDocument/2006/relationships/image" Target="../media/image80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BBAEE-6C54-4A7A-BD91-6058456B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95" y="2370259"/>
            <a:ext cx="7194875" cy="952804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Text-to-Image Generation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2C1185-E200-4836-8DE1-21C1EA97DA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i="0">
                <a:solidFill>
                  <a:schemeClr val="bg1"/>
                </a:solidFill>
              </a:rPr>
              <a:t>2023_09_20_9</a:t>
            </a:r>
            <a:r>
              <a:rPr lang="ko-KR" altLang="en-US" i="0">
                <a:solidFill>
                  <a:schemeClr val="bg1"/>
                </a:solidFill>
              </a:rPr>
              <a:t>차 세미나</a:t>
            </a:r>
            <a:endParaRPr lang="en-US" altLang="ko-KR" i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0B66D23-BEF5-3443-6AB3-E24C10BD44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1FDA30-E4FA-1C47-7B6B-3A7CB3CFC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A825BAB-0205-9CD1-F08F-71A3B962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Generator_type_2 code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518E30-7B9E-7857-5C9B-E26981826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86" y="1245054"/>
            <a:ext cx="7705566" cy="21050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0E59A5-97C1-64CC-25AD-685DD1F2A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25" y="3507941"/>
            <a:ext cx="7526333" cy="24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77310BFE-AE65-987A-3B99-BEB1A3A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010DD4-4750-A782-C46D-E08AD13E8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3E52D9-1994-3878-CAAC-1AEAE0F8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Discriminator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873749A-C646-D6E4-B99C-FC3D39CBA8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8443" y="1586329"/>
            <a:ext cx="10873208" cy="4501649"/>
          </a:xfrm>
        </p:spPr>
        <p:txBody>
          <a:bodyPr/>
          <a:lstStyle/>
          <a:p>
            <a:r>
              <a:rPr lang="en-US" altLang="ko-KR" dirty="0"/>
              <a:t>Unconditional Discriminator</a:t>
            </a:r>
          </a:p>
          <a:p>
            <a:r>
              <a:rPr lang="en-US" altLang="ko-KR" dirty="0"/>
              <a:t>Conditional Discriminator</a:t>
            </a:r>
          </a:p>
          <a:p>
            <a:r>
              <a:rPr lang="en-US" altLang="ko-KR" dirty="0"/>
              <a:t>Align Discriminator</a:t>
            </a:r>
          </a:p>
          <a:p>
            <a:pPr lvl="1"/>
            <a:r>
              <a:rPr lang="en-US" altLang="ko-KR" dirty="0"/>
              <a:t>Contrastive loss </a:t>
            </a:r>
            <a:r>
              <a:rPr lang="ko-KR" altLang="en-US" dirty="0"/>
              <a:t>계산을 위해 사용</a:t>
            </a:r>
            <a:endParaRPr lang="en-US" altLang="ko-KR" dirty="0"/>
          </a:p>
          <a:p>
            <a:pPr marL="114300" indent="0">
              <a:buNone/>
            </a:pPr>
            <a:endParaRPr lang="en-US" altLang="ko-KR" dirty="0"/>
          </a:p>
          <a:p>
            <a:r>
              <a:rPr lang="en-US" altLang="ko-KR" dirty="0"/>
              <a:t>Input: fake/ real image, condition vector</a:t>
            </a:r>
          </a:p>
          <a:p>
            <a:r>
              <a:rPr lang="en-US" altLang="ko-KR" dirty="0"/>
              <a:t>Outputs: Prediction result, </a:t>
            </a:r>
            <a:r>
              <a:rPr lang="en-US" altLang="ko-KR" dirty="0" err="1"/>
              <a:t>align_out_result</a:t>
            </a:r>
            <a:endParaRPr lang="en-US" altLang="ko-KR" dirty="0"/>
          </a:p>
          <a:p>
            <a:pPr marL="11430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33ACC1-D8EC-3A1B-77CE-9ACF605B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975" y="1181798"/>
            <a:ext cx="4200524" cy="499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58358EF-9827-C0E9-0867-1311B87832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477E6E-D73F-CCD3-BEB6-2D6983647B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B8ACF2A-2F64-A930-E848-4EB3678B4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Discriminator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8A614-A277-9D5F-C25C-64687DCD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264" y="1150843"/>
            <a:ext cx="5100719" cy="24838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51EF9F-7EE8-C1DB-650D-A0A1812C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460" y="3616576"/>
            <a:ext cx="6991449" cy="23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5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E5F5FC5-6392-DD0A-EEAE-478C478EE4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94A66A-D92C-E3FC-D38A-60994A8E62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1C8FDAE-3D36-2754-A67E-00CD6400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Discriminator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9738B6-9ED8-EFE4-085F-9AF556A3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181430"/>
            <a:ext cx="7386828" cy="3358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A732-0DEF-9EA1-A0C0-3D824EF7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96" y="3137578"/>
            <a:ext cx="7213092" cy="35886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F08D2E-6F1E-267F-D48F-C1FDC5624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428" y="1181430"/>
            <a:ext cx="3865188" cy="188220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CEB53F-C897-01D6-E9C0-2688C134FD07}"/>
              </a:ext>
            </a:extLst>
          </p:cNvPr>
          <p:cNvSpPr/>
          <p:nvPr/>
        </p:nvSpPr>
        <p:spPr>
          <a:xfrm>
            <a:off x="9291894" y="1761509"/>
            <a:ext cx="1988820" cy="72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2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DE78F41E-81B3-A2E3-0AE8-049F0B7C3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8D5570-D970-6A24-C60F-86A9F8778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3A9CF1-6DD7-F239-AA4C-0CDFCB7B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Discriminator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6B3D57-6FEE-1E61-8A7A-35200DD8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8" y="1505975"/>
            <a:ext cx="5693958" cy="4301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1C740A-95E3-7173-5E05-208D709D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26" y="1181430"/>
            <a:ext cx="6103147" cy="4860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F4260-A4C8-136A-BA38-F0969ED2646B}"/>
              </a:ext>
            </a:extLst>
          </p:cNvPr>
          <p:cNvSpPr txBox="1"/>
          <p:nvPr/>
        </p:nvSpPr>
        <p:spPr>
          <a:xfrm>
            <a:off x="1563406" y="5828138"/>
            <a:ext cx="3030583" cy="6803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0000" lnSpcReduction="20000"/>
          </a:bodyPr>
          <a:lstStyle/>
          <a:p>
            <a:pPr algn="ctr"/>
            <a:r>
              <a:rPr lang="en-US" altLang="ko-KR" sz="3200" b="1" dirty="0"/>
              <a:t>Unconditional Discriminator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50F67-FFC7-BCB0-58D0-DDE5A079B3C0}"/>
              </a:ext>
            </a:extLst>
          </p:cNvPr>
          <p:cNvSpPr txBox="1"/>
          <p:nvPr/>
        </p:nvSpPr>
        <p:spPr>
          <a:xfrm>
            <a:off x="7618741" y="6056042"/>
            <a:ext cx="3161211" cy="3662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62500" lnSpcReduction="20000"/>
          </a:bodyPr>
          <a:lstStyle/>
          <a:p>
            <a:pPr algn="ctr"/>
            <a:r>
              <a:rPr lang="en-US" altLang="ko-KR" sz="3200" b="1" dirty="0"/>
              <a:t>conditional Discriminator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8289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AD40B96-41E4-E3DB-CD76-A3EA9B01A4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A447E1-7174-08C7-27DC-F9F99E2C4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D74D48-08AB-07F9-7491-1A058ABC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Discriminator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BB8E9F-9289-D33E-D69F-4619A43F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01" y="1137036"/>
            <a:ext cx="5559238" cy="5262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02C1A-D6F5-53C0-75CE-D79B820EC083}"/>
              </a:ext>
            </a:extLst>
          </p:cNvPr>
          <p:cNvSpPr txBox="1"/>
          <p:nvPr/>
        </p:nvSpPr>
        <p:spPr>
          <a:xfrm>
            <a:off x="5909240" y="5936903"/>
            <a:ext cx="316992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62500" lnSpcReduction="20000"/>
          </a:bodyPr>
          <a:lstStyle/>
          <a:p>
            <a:pPr algn="ctr"/>
            <a:r>
              <a:rPr lang="en-US" altLang="ko-KR" sz="3200" b="1" dirty="0" err="1">
                <a:solidFill>
                  <a:srgbClr val="FFFFFF"/>
                </a:solidFill>
              </a:rPr>
              <a:t>Ailgn</a:t>
            </a:r>
            <a:r>
              <a:rPr lang="en-US" altLang="ko-KR" sz="3200" b="1" dirty="0">
                <a:solidFill>
                  <a:srgbClr val="FFFFFF"/>
                </a:solidFill>
              </a:rPr>
              <a:t> Discriminator</a:t>
            </a:r>
            <a:endParaRPr lang="ko-KR" altLang="en-US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9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Generator Loss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Loss function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4864DC-3805-7C0A-54B5-676D8CC1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2" y="2602511"/>
            <a:ext cx="7682462" cy="3890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0F482-32DC-92CF-E32A-47FEF02D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7407"/>
            <a:ext cx="6491348" cy="829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0C6F1-6A64-AA71-BB36-95BEFBAD2998}"/>
              </a:ext>
            </a:extLst>
          </p:cNvPr>
          <p:cNvSpPr txBox="1"/>
          <p:nvPr/>
        </p:nvSpPr>
        <p:spPr>
          <a:xfrm>
            <a:off x="7196667" y="660400"/>
            <a:ext cx="5164666" cy="26966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b="1">
                <a:solidFill>
                  <a:srgbClr val="02497F"/>
                </a:solidFill>
              </a:rPr>
              <a:t>Unconditional loss – </a:t>
            </a:r>
            <a:r>
              <a:rPr lang="ko-KR" altLang="en-US" sz="1600" b="1">
                <a:solidFill>
                  <a:srgbClr val="02497F"/>
                </a:solidFill>
              </a:rPr>
              <a:t>생성된 </a:t>
            </a:r>
            <a:r>
              <a:rPr lang="en-US" altLang="ko-KR" sz="1600" b="1">
                <a:solidFill>
                  <a:srgbClr val="02497F"/>
                </a:solidFill>
              </a:rPr>
              <a:t>image</a:t>
            </a:r>
            <a:r>
              <a:rPr lang="ko-KR" altLang="en-US" sz="1600" b="1">
                <a:solidFill>
                  <a:srgbClr val="02497F"/>
                </a:solidFill>
              </a:rPr>
              <a:t>가 진짜</a:t>
            </a:r>
            <a:r>
              <a:rPr lang="en-US" altLang="ko-KR" sz="1600" b="1">
                <a:solidFill>
                  <a:srgbClr val="02497F"/>
                </a:solidFill>
              </a:rPr>
              <a:t>, </a:t>
            </a:r>
            <a:r>
              <a:rPr lang="ko-KR" altLang="en-US" sz="1600" b="1">
                <a:solidFill>
                  <a:srgbClr val="02497F"/>
                </a:solidFill>
              </a:rPr>
              <a:t>가짜인지</a:t>
            </a:r>
            <a:r>
              <a:rPr lang="en-US" altLang="ko-KR" sz="1600" b="1">
                <a:solidFill>
                  <a:srgbClr val="02497F"/>
                </a:solidFill>
              </a:rPr>
              <a:t>?</a:t>
            </a:r>
          </a:p>
          <a:p>
            <a:endParaRPr lang="en-US" altLang="ko-KR" sz="1600" b="1">
              <a:solidFill>
                <a:srgbClr val="02497F"/>
              </a:solidFill>
            </a:endParaRPr>
          </a:p>
          <a:p>
            <a:r>
              <a:rPr lang="en-US" altLang="ko-KR" sz="1600" b="1">
                <a:solidFill>
                  <a:srgbClr val="02497F"/>
                </a:solidFill>
              </a:rPr>
              <a:t>Conditional loss – </a:t>
            </a:r>
            <a:r>
              <a:rPr lang="ko-KR" altLang="en-US" sz="1600" b="1">
                <a:solidFill>
                  <a:srgbClr val="02497F"/>
                </a:solidFill>
              </a:rPr>
              <a:t>생성된 </a:t>
            </a:r>
            <a:r>
              <a:rPr lang="en-US" altLang="ko-KR" sz="1600" b="1">
                <a:solidFill>
                  <a:srgbClr val="02497F"/>
                </a:solidFill>
              </a:rPr>
              <a:t>image</a:t>
            </a:r>
            <a:r>
              <a:rPr lang="ko-KR" altLang="en-US" sz="1600" b="1">
                <a:solidFill>
                  <a:srgbClr val="02497F"/>
                </a:solidFill>
              </a:rPr>
              <a:t>와 </a:t>
            </a:r>
            <a:r>
              <a:rPr lang="en-US" altLang="ko-KR" sz="1600" b="1">
                <a:solidFill>
                  <a:srgbClr val="02497F"/>
                </a:solidFill>
              </a:rPr>
              <a:t>condition</a:t>
            </a:r>
            <a:r>
              <a:rPr lang="ko-KR" altLang="en-US" sz="1600" b="1">
                <a:solidFill>
                  <a:srgbClr val="02497F"/>
                </a:solidFill>
              </a:rPr>
              <a:t>의 일치 여부</a:t>
            </a:r>
            <a:r>
              <a:rPr lang="en-US" altLang="ko-KR" sz="1600" b="1">
                <a:solidFill>
                  <a:srgbClr val="02497F"/>
                </a:solidFill>
              </a:rPr>
              <a:t> </a:t>
            </a:r>
            <a:endParaRPr lang="ko-KR" altLang="en-US" sz="1600" b="1" dirty="0">
              <a:solidFill>
                <a:srgbClr val="0249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55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데이터 샘플 간의 유사도 비교를 통해 </a:t>
            </a:r>
            <a:r>
              <a:rPr lang="en-US" altLang="ko-KR"/>
              <a:t>Representation Learning</a:t>
            </a:r>
          </a:p>
          <a:p>
            <a:r>
              <a:rPr lang="en-US" altLang="ko-KR"/>
              <a:t>Positive</a:t>
            </a:r>
            <a:r>
              <a:rPr lang="ko-KR" altLang="en-US"/>
              <a:t> </a:t>
            </a:r>
            <a:r>
              <a:rPr lang="en-US" altLang="ko-KR"/>
              <a:t>pair</a:t>
            </a:r>
            <a:r>
              <a:rPr lang="ko-KR" altLang="en-US"/>
              <a:t>의 </a:t>
            </a:r>
            <a:r>
              <a:rPr lang="en-US" altLang="ko-KR"/>
              <a:t>feature representation</a:t>
            </a:r>
            <a:r>
              <a:rPr lang="ko-KR" altLang="en-US"/>
              <a:t>은 거리를 좁히고</a:t>
            </a:r>
            <a:r>
              <a:rPr lang="en-US" altLang="ko-KR"/>
              <a:t>     </a:t>
            </a:r>
          </a:p>
          <a:p>
            <a:pPr marL="0" indent="0">
              <a:buNone/>
            </a:pPr>
            <a:r>
              <a:rPr lang="en-US" altLang="ko-KR"/>
              <a:t>     Negative pair</a:t>
            </a:r>
            <a:r>
              <a:rPr lang="ko-KR" altLang="en-US"/>
              <a:t>의 </a:t>
            </a:r>
            <a:r>
              <a:rPr lang="en-US" altLang="ko-KR"/>
              <a:t>feature representation</a:t>
            </a:r>
            <a:r>
              <a:rPr lang="ko-KR" altLang="en-US"/>
              <a:t>은 거리가 멀어지도록 </a:t>
            </a:r>
            <a:r>
              <a:rPr lang="en-US" altLang="ko-KR"/>
              <a:t>Representation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00F6B6-D785-470B-DD26-5C1EF8231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152294"/>
            <a:ext cx="5250661" cy="20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6F0B90-AA66-5779-95F6-FDAC11EF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27" y="2607799"/>
            <a:ext cx="5706776" cy="35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1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288BEB0-0AE7-2F94-403D-C7748D9294E8}"/>
                  </a:ext>
                </a:extLst>
              </p14:cNvPr>
              <p14:cNvContentPartPr/>
              <p14:nvPr/>
            </p14:nvContentPartPr>
            <p14:xfrm>
              <a:off x="5312380" y="5556860"/>
              <a:ext cx="96840" cy="110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288BEB0-0AE7-2F94-403D-C7748D929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3740" y="5547860"/>
                <a:ext cx="1144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FCDCC80-3DCD-FDAF-8C5B-964DB559AB03}"/>
                  </a:ext>
                </a:extLst>
              </p14:cNvPr>
              <p14:cNvContentPartPr/>
              <p14:nvPr/>
            </p14:nvContentPartPr>
            <p14:xfrm>
              <a:off x="11015140" y="5469380"/>
              <a:ext cx="55080" cy="102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FCDCC80-3DCD-FDAF-8C5B-964DB559AB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06500" y="5460380"/>
                <a:ext cx="727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6D3C3C8-198E-041F-C7E6-005CD8B06B53}"/>
                  </a:ext>
                </a:extLst>
              </p14:cNvPr>
              <p14:cNvContentPartPr/>
              <p14:nvPr/>
            </p14:nvContentPartPr>
            <p14:xfrm>
              <a:off x="10849900" y="5624900"/>
              <a:ext cx="45360" cy="70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6D3C3C8-198E-041F-C7E6-005CD8B06B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0900" y="5616260"/>
                <a:ext cx="63000" cy="88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92A4FA95-31D0-ADA7-6B7F-381EA366E7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84" y="1767322"/>
            <a:ext cx="3549832" cy="367048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606E316-8301-1C48-DD0E-569B0ACD5F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7000" y="3043774"/>
            <a:ext cx="4610337" cy="8255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B8623-16AB-77EB-FF46-B9466F05356D}"/>
              </a:ext>
            </a:extLst>
          </p:cNvPr>
          <p:cNvSpPr/>
          <p:nvPr/>
        </p:nvSpPr>
        <p:spPr>
          <a:xfrm>
            <a:off x="9213971" y="3729566"/>
            <a:ext cx="25823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BBD389-50D6-E29F-031B-000A0821391B}"/>
              </a:ext>
            </a:extLst>
          </p:cNvPr>
          <p:cNvSpPr txBox="1"/>
          <p:nvPr/>
        </p:nvSpPr>
        <p:spPr>
          <a:xfrm>
            <a:off x="9027820" y="3728718"/>
            <a:ext cx="2431813" cy="4105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1100" b="1">
                <a:solidFill>
                  <a:srgbClr val="FF0000"/>
                </a:solidFill>
              </a:rPr>
              <a:t>Target image</a:t>
            </a:r>
            <a:r>
              <a:rPr lang="ko-KR" altLang="en-US" sz="1100" b="1">
                <a:solidFill>
                  <a:srgbClr val="FF0000"/>
                </a:solidFill>
              </a:rPr>
              <a:t>의 </a:t>
            </a:r>
            <a:r>
              <a:rPr lang="en-US" altLang="ko-KR" sz="1100" b="1">
                <a:solidFill>
                  <a:srgbClr val="FF0000"/>
                </a:solidFill>
              </a:rPr>
              <a:t>condition txt feature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4C173F-2E16-0521-A57F-5443FE6A4732}"/>
              </a:ext>
            </a:extLst>
          </p:cNvPr>
          <p:cNvSpPr/>
          <p:nvPr/>
        </p:nvSpPr>
        <p:spPr>
          <a:xfrm>
            <a:off x="8506698" y="3728718"/>
            <a:ext cx="614138" cy="45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346EE-2098-6E5B-4EE6-FC2B35DC0F00}"/>
              </a:ext>
            </a:extLst>
          </p:cNvPr>
          <p:cNvSpPr txBox="1"/>
          <p:nvPr/>
        </p:nvSpPr>
        <p:spPr>
          <a:xfrm>
            <a:off x="7338603" y="3728718"/>
            <a:ext cx="1917818" cy="4105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sz="1100" b="1">
                <a:solidFill>
                  <a:srgbClr val="70AD47"/>
                </a:solidFill>
              </a:rPr>
              <a:t>나머지 </a:t>
            </a:r>
            <a:r>
              <a:rPr lang="en-US" altLang="ko-KR" sz="1100" b="1">
                <a:solidFill>
                  <a:srgbClr val="70AD47"/>
                </a:solidFill>
              </a:rPr>
              <a:t>image feature</a:t>
            </a:r>
            <a:endParaRPr lang="ko-KR" altLang="en-US" sz="1100" b="1" dirty="0">
              <a:solidFill>
                <a:srgbClr val="70AD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97D853-258A-180B-B956-941B9499207C}"/>
              </a:ext>
            </a:extLst>
          </p:cNvPr>
          <p:cNvSpPr/>
          <p:nvPr/>
        </p:nvSpPr>
        <p:spPr>
          <a:xfrm>
            <a:off x="8155332" y="3414028"/>
            <a:ext cx="715738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123EF-9584-B360-DFC7-32BC9A7996B1}"/>
              </a:ext>
            </a:extLst>
          </p:cNvPr>
          <p:cNvSpPr txBox="1"/>
          <p:nvPr/>
        </p:nvSpPr>
        <p:spPr>
          <a:xfrm>
            <a:off x="7203018" y="2838482"/>
            <a:ext cx="1917818" cy="4105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100" b="1">
                <a:solidFill>
                  <a:srgbClr val="00B0F0"/>
                </a:solidFill>
              </a:rPr>
              <a:t>Target image</a:t>
            </a:r>
            <a:r>
              <a:rPr lang="ko-KR" altLang="en-US" sz="1100" b="1">
                <a:solidFill>
                  <a:srgbClr val="00B0F0"/>
                </a:solidFill>
              </a:rPr>
              <a:t> </a:t>
            </a:r>
            <a:r>
              <a:rPr lang="en-US" altLang="ko-KR" sz="1100" b="1">
                <a:solidFill>
                  <a:srgbClr val="00B0F0"/>
                </a:solidFill>
              </a:rPr>
              <a:t>feature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F48E1-37B3-DDA2-71F8-5619B9C2DB1F}"/>
              </a:ext>
            </a:extLst>
          </p:cNvPr>
          <p:cNvSpPr txBox="1"/>
          <p:nvPr/>
        </p:nvSpPr>
        <p:spPr>
          <a:xfrm>
            <a:off x="4254679" y="1631895"/>
            <a:ext cx="8085666" cy="528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b="1"/>
              <a:t>Generator</a:t>
            </a:r>
            <a:r>
              <a:rPr lang="ko-KR" altLang="en-US" sz="1600" b="1"/>
              <a:t>가 생성한 이미지와 주어진 </a:t>
            </a:r>
            <a:r>
              <a:rPr lang="en-US" altLang="ko-KR" sz="1600" b="1"/>
              <a:t>txt</a:t>
            </a:r>
            <a:r>
              <a:rPr lang="ko-KR" altLang="en-US" sz="1600" b="1"/>
              <a:t>정보가 얼마나 잘 맞는지</a:t>
            </a:r>
            <a:r>
              <a:rPr lang="en-US" altLang="ko-KR" sz="1600" b="1"/>
              <a:t>?</a:t>
            </a:r>
            <a:r>
              <a:rPr lang="ko-KR" altLang="en-US" sz="1600" b="1"/>
              <a:t> 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09666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G_Loss</a:t>
            </a:r>
          </a:p>
          <a:p>
            <a:r>
              <a:rPr lang="en-US" altLang="ko-KR"/>
              <a:t>Unconditional Loss + Conditional Loss + Contrastive Loss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69E878-F706-D597-2A96-2B394680C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17" y="2114110"/>
            <a:ext cx="6542849" cy="36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Text-to-Image</a:t>
            </a:r>
            <a:r>
              <a:rPr lang="ko-KR" altLang="en-US"/>
              <a:t> </a:t>
            </a:r>
            <a:r>
              <a:rPr lang="en-US" altLang="ko-KR"/>
              <a:t>Generation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Dataset </a:t>
            </a:r>
          </a:p>
          <a:p>
            <a:r>
              <a:rPr lang="en-US" altLang="ko-KR"/>
              <a:t>Multimodal CelebA-HQ</a:t>
            </a:r>
          </a:p>
          <a:p>
            <a:r>
              <a:rPr lang="en-US" altLang="ko-KR"/>
              <a:t>1</a:t>
            </a:r>
            <a:r>
              <a:rPr lang="ko-KR" altLang="en-US"/>
              <a:t>장의 </a:t>
            </a:r>
            <a:r>
              <a:rPr lang="en-US" altLang="ko-KR"/>
              <a:t>Image</a:t>
            </a:r>
            <a:r>
              <a:rPr lang="ko-KR" altLang="en-US"/>
              <a:t> 당 </a:t>
            </a:r>
            <a:r>
              <a:rPr lang="en-US" altLang="ko-KR"/>
              <a:t>4</a:t>
            </a:r>
            <a:r>
              <a:rPr lang="ko-KR" altLang="en-US"/>
              <a:t>개의 </a:t>
            </a:r>
            <a:r>
              <a:rPr lang="en-US" altLang="ko-KR"/>
              <a:t>text caption </a:t>
            </a:r>
            <a:r>
              <a:rPr lang="ko-KR" altLang="en-US"/>
              <a:t>존재</a:t>
            </a:r>
            <a:endParaRPr lang="en-US" altLang="ko-KR"/>
          </a:p>
          <a:p>
            <a:r>
              <a:rPr lang="ko-KR" altLang="en-US"/>
              <a:t>총 개수 </a:t>
            </a:r>
            <a:r>
              <a:rPr lang="en-US" altLang="ko-KR"/>
              <a:t>30,000</a:t>
            </a:r>
            <a:r>
              <a:rPr lang="ko-KR" altLang="en-US"/>
              <a:t>장</a:t>
            </a:r>
            <a:r>
              <a:rPr lang="en-US" altLang="ko-KR"/>
              <a:t> = train 24,000</a:t>
            </a:r>
            <a:r>
              <a:rPr lang="ko-KR" altLang="en-US"/>
              <a:t>장</a:t>
            </a:r>
            <a:r>
              <a:rPr lang="en-US" altLang="ko-KR"/>
              <a:t> + test 6,000</a:t>
            </a:r>
            <a:r>
              <a:rPr lang="ko-KR" altLang="en-US"/>
              <a:t>장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Model architecture</a:t>
            </a:r>
          </a:p>
          <a:p>
            <a:r>
              <a:rPr lang="en-US" altLang="ko-KR"/>
              <a:t>Conditioning Augmentation network(CANet)</a:t>
            </a:r>
          </a:p>
          <a:p>
            <a:r>
              <a:rPr lang="en-US" altLang="ko-KR"/>
              <a:t>Three stage GANs</a:t>
            </a:r>
          </a:p>
          <a:p>
            <a:r>
              <a:rPr lang="en-US" altLang="ko-KR"/>
              <a:t>Loss with contrastive learning</a:t>
            </a:r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Restriction</a:t>
            </a:r>
          </a:p>
          <a:p>
            <a:r>
              <a:rPr lang="ko-KR" altLang="en-US"/>
              <a:t>반드시 </a:t>
            </a:r>
            <a:r>
              <a:rPr lang="en-US" altLang="ko-KR"/>
              <a:t>Google Colab </a:t>
            </a:r>
            <a:r>
              <a:rPr lang="ko-KR" altLang="en-US"/>
              <a:t>사용</a:t>
            </a:r>
            <a:r>
              <a:rPr lang="en-US" altLang="ko-KR"/>
              <a:t>, </a:t>
            </a:r>
            <a:r>
              <a:rPr lang="ko-KR" altLang="en-US"/>
              <a:t>추가적인 </a:t>
            </a:r>
            <a:r>
              <a:rPr lang="en-US" altLang="ko-KR"/>
              <a:t>train data </a:t>
            </a:r>
            <a:r>
              <a:rPr lang="ko-KR" altLang="en-US"/>
              <a:t>사용 불가능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C80FF8-9A79-1AA0-C339-4CF08AF4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268" y="3290203"/>
            <a:ext cx="5955732" cy="9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9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G_Loss</a:t>
            </a:r>
          </a:p>
          <a:p>
            <a:r>
              <a:rPr lang="en-US" altLang="ko-KR"/>
              <a:t>Unconditional Loss + Conditional Loss + Contrastive Loss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F1664C-612C-293A-3493-948E1C75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2" y="2353460"/>
            <a:ext cx="5585735" cy="34133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AA9828-E9B8-12A9-6BD5-3FBE54F54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04" y="2353460"/>
            <a:ext cx="5112393" cy="40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Discriminator Loss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Loss function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9E0346-DCFD-F8E5-B53F-2AC7B9EA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91" y="1114603"/>
            <a:ext cx="4637551" cy="5174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17C82D-C093-0AEE-BDD5-D6F72D34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5" y="1623861"/>
            <a:ext cx="6299282" cy="1525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E0EE0F-25EA-5467-85DC-8D1EBEBC0CFE}"/>
              </a:ext>
            </a:extLst>
          </p:cNvPr>
          <p:cNvSpPr txBox="1"/>
          <p:nvPr/>
        </p:nvSpPr>
        <p:spPr>
          <a:xfrm>
            <a:off x="717713" y="3048000"/>
            <a:ext cx="5164666" cy="26966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b="1">
                <a:solidFill>
                  <a:srgbClr val="02497F"/>
                </a:solidFill>
              </a:rPr>
              <a:t>Unconditional loss – </a:t>
            </a:r>
            <a:r>
              <a:rPr lang="ko-KR" altLang="en-US" sz="1600" b="1">
                <a:solidFill>
                  <a:srgbClr val="02497F"/>
                </a:solidFill>
              </a:rPr>
              <a:t>생성된 </a:t>
            </a:r>
            <a:r>
              <a:rPr lang="en-US" altLang="ko-KR" sz="1600" b="1">
                <a:solidFill>
                  <a:srgbClr val="02497F"/>
                </a:solidFill>
              </a:rPr>
              <a:t>image</a:t>
            </a:r>
            <a:r>
              <a:rPr lang="ko-KR" altLang="en-US" sz="1600" b="1">
                <a:solidFill>
                  <a:srgbClr val="02497F"/>
                </a:solidFill>
              </a:rPr>
              <a:t>가 진짜</a:t>
            </a:r>
            <a:r>
              <a:rPr lang="en-US" altLang="ko-KR" sz="1600" b="1">
                <a:solidFill>
                  <a:srgbClr val="02497F"/>
                </a:solidFill>
              </a:rPr>
              <a:t>, </a:t>
            </a:r>
            <a:r>
              <a:rPr lang="ko-KR" altLang="en-US" sz="1600" b="1">
                <a:solidFill>
                  <a:srgbClr val="02497F"/>
                </a:solidFill>
              </a:rPr>
              <a:t>가짜인지</a:t>
            </a:r>
            <a:r>
              <a:rPr lang="en-US" altLang="ko-KR" sz="1600" b="1">
                <a:solidFill>
                  <a:srgbClr val="02497F"/>
                </a:solidFill>
              </a:rPr>
              <a:t>?</a:t>
            </a:r>
          </a:p>
          <a:p>
            <a:endParaRPr lang="en-US" altLang="ko-KR" sz="1600" b="1">
              <a:solidFill>
                <a:srgbClr val="02497F"/>
              </a:solidFill>
            </a:endParaRPr>
          </a:p>
          <a:p>
            <a:r>
              <a:rPr lang="en-US" altLang="ko-KR" sz="1600" b="1">
                <a:solidFill>
                  <a:srgbClr val="02497F"/>
                </a:solidFill>
              </a:rPr>
              <a:t>Conditional loss – </a:t>
            </a:r>
            <a:r>
              <a:rPr lang="ko-KR" altLang="en-US" sz="1600" b="1">
                <a:solidFill>
                  <a:srgbClr val="02497F"/>
                </a:solidFill>
              </a:rPr>
              <a:t>생성된 </a:t>
            </a:r>
            <a:r>
              <a:rPr lang="en-US" altLang="ko-KR" sz="1600" b="1">
                <a:solidFill>
                  <a:srgbClr val="02497F"/>
                </a:solidFill>
              </a:rPr>
              <a:t>image</a:t>
            </a:r>
            <a:r>
              <a:rPr lang="ko-KR" altLang="en-US" sz="1600" b="1">
                <a:solidFill>
                  <a:srgbClr val="02497F"/>
                </a:solidFill>
              </a:rPr>
              <a:t>와 </a:t>
            </a:r>
            <a:r>
              <a:rPr lang="en-US" altLang="ko-KR" sz="1600" b="1">
                <a:solidFill>
                  <a:srgbClr val="02497F"/>
                </a:solidFill>
              </a:rPr>
              <a:t>condition</a:t>
            </a:r>
            <a:r>
              <a:rPr lang="ko-KR" altLang="en-US" sz="1600" b="1">
                <a:solidFill>
                  <a:srgbClr val="02497F"/>
                </a:solidFill>
              </a:rPr>
              <a:t>의 일치 여부</a:t>
            </a:r>
            <a:r>
              <a:rPr lang="en-US" altLang="ko-KR" sz="1600" b="1">
                <a:solidFill>
                  <a:srgbClr val="02497F"/>
                </a:solidFill>
              </a:rPr>
              <a:t> </a:t>
            </a:r>
            <a:endParaRPr lang="ko-KR" altLang="en-US" sz="1600" b="1" dirty="0">
              <a:solidFill>
                <a:srgbClr val="0249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01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D48A7AC-B95D-6715-D0BE-7FFE79282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872" y="3161865"/>
            <a:ext cx="4295764" cy="654959"/>
          </a:xfrm>
          <a:prstGeom prst="rect">
            <a:avLst/>
          </a:prstGeom>
        </p:spPr>
      </p:pic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A288BEB0-0AE7-2F94-403D-C7748D9294E8}"/>
                  </a:ext>
                </a:extLst>
              </p14:cNvPr>
              <p14:cNvContentPartPr/>
              <p14:nvPr/>
            </p14:nvContentPartPr>
            <p14:xfrm>
              <a:off x="5312380" y="5556860"/>
              <a:ext cx="96840" cy="1105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A288BEB0-0AE7-2F94-403D-C7748D9294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3740" y="5547860"/>
                <a:ext cx="1144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FCDCC80-3DCD-FDAF-8C5B-964DB559AB03}"/>
                  </a:ext>
                </a:extLst>
              </p14:cNvPr>
              <p14:cNvContentPartPr/>
              <p14:nvPr/>
            </p14:nvContentPartPr>
            <p14:xfrm>
              <a:off x="11015140" y="5469380"/>
              <a:ext cx="55080" cy="10224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FCDCC80-3DCD-FDAF-8C5B-964DB559AB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06500" y="5460380"/>
                <a:ext cx="727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26D3C3C8-198E-041F-C7E6-005CD8B06B53}"/>
                  </a:ext>
                </a:extLst>
              </p14:cNvPr>
              <p14:cNvContentPartPr/>
              <p14:nvPr/>
            </p14:nvContentPartPr>
            <p14:xfrm>
              <a:off x="10849900" y="5624900"/>
              <a:ext cx="45360" cy="705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26D3C3C8-198E-041F-C7E6-005CD8B06B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40900" y="5616260"/>
                <a:ext cx="63000" cy="882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B8623-16AB-77EB-FF46-B9466F05356D}"/>
              </a:ext>
            </a:extLst>
          </p:cNvPr>
          <p:cNvSpPr/>
          <p:nvPr/>
        </p:nvSpPr>
        <p:spPr>
          <a:xfrm>
            <a:off x="9338854" y="3726405"/>
            <a:ext cx="25823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BBD389-50D6-E29F-031B-000A0821391B}"/>
              </a:ext>
            </a:extLst>
          </p:cNvPr>
          <p:cNvSpPr txBox="1"/>
          <p:nvPr/>
        </p:nvSpPr>
        <p:spPr>
          <a:xfrm>
            <a:off x="9233138" y="3725557"/>
            <a:ext cx="2429697" cy="4105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1100" b="1">
                <a:solidFill>
                  <a:srgbClr val="FF0000"/>
                </a:solidFill>
              </a:rPr>
              <a:t>Target image</a:t>
            </a:r>
            <a:r>
              <a:rPr lang="ko-KR" altLang="en-US" sz="1100" b="1">
                <a:solidFill>
                  <a:srgbClr val="FF0000"/>
                </a:solidFill>
              </a:rPr>
              <a:t>의 </a:t>
            </a:r>
            <a:r>
              <a:rPr lang="en-US" altLang="ko-KR" sz="1100" b="1">
                <a:solidFill>
                  <a:srgbClr val="FF0000"/>
                </a:solidFill>
              </a:rPr>
              <a:t>condition txt feature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44C173F-2E16-0521-A57F-5443FE6A4732}"/>
              </a:ext>
            </a:extLst>
          </p:cNvPr>
          <p:cNvSpPr/>
          <p:nvPr/>
        </p:nvSpPr>
        <p:spPr>
          <a:xfrm>
            <a:off x="8631581" y="3725557"/>
            <a:ext cx="614138" cy="457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7346EE-2098-6E5B-4EE6-FC2B35DC0F00}"/>
              </a:ext>
            </a:extLst>
          </p:cNvPr>
          <p:cNvSpPr txBox="1"/>
          <p:nvPr/>
        </p:nvSpPr>
        <p:spPr>
          <a:xfrm>
            <a:off x="7014633" y="3725557"/>
            <a:ext cx="2366671" cy="4105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ko-KR" altLang="en-US" sz="1100" b="1">
                <a:solidFill>
                  <a:srgbClr val="70AD47"/>
                </a:solidFill>
              </a:rPr>
              <a:t>나머지 </a:t>
            </a:r>
            <a:r>
              <a:rPr lang="en-US" altLang="ko-KR" sz="1100" b="1">
                <a:solidFill>
                  <a:srgbClr val="70AD47"/>
                </a:solidFill>
              </a:rPr>
              <a:t>image</a:t>
            </a:r>
            <a:r>
              <a:rPr lang="ko-KR" altLang="en-US" sz="1100" b="1">
                <a:solidFill>
                  <a:srgbClr val="70AD47"/>
                </a:solidFill>
              </a:rPr>
              <a:t>의 </a:t>
            </a:r>
            <a:r>
              <a:rPr lang="en-US" altLang="ko-KR" sz="1100" b="1">
                <a:solidFill>
                  <a:srgbClr val="70AD47"/>
                </a:solidFill>
              </a:rPr>
              <a:t>embedding feature</a:t>
            </a:r>
            <a:endParaRPr lang="ko-KR" altLang="en-US" sz="1100" b="1" dirty="0">
              <a:solidFill>
                <a:srgbClr val="70AD47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97D853-258A-180B-B956-941B9499207C}"/>
              </a:ext>
            </a:extLst>
          </p:cNvPr>
          <p:cNvSpPr/>
          <p:nvPr/>
        </p:nvSpPr>
        <p:spPr>
          <a:xfrm>
            <a:off x="8280215" y="3410867"/>
            <a:ext cx="715738" cy="4571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123EF-9584-B360-DFC7-32BC9A7996B1}"/>
              </a:ext>
            </a:extLst>
          </p:cNvPr>
          <p:cNvSpPr txBox="1"/>
          <p:nvPr/>
        </p:nvSpPr>
        <p:spPr>
          <a:xfrm>
            <a:off x="7327901" y="2835321"/>
            <a:ext cx="2429696" cy="4105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100" b="1">
                <a:solidFill>
                  <a:srgbClr val="00B0F0"/>
                </a:solidFill>
              </a:rPr>
              <a:t>Target image</a:t>
            </a:r>
            <a:r>
              <a:rPr lang="ko-KR" altLang="en-US" sz="1100" b="1">
                <a:solidFill>
                  <a:srgbClr val="00B0F0"/>
                </a:solidFill>
              </a:rPr>
              <a:t>의 </a:t>
            </a:r>
            <a:r>
              <a:rPr lang="en-US" altLang="ko-KR" sz="1100" b="1">
                <a:solidFill>
                  <a:srgbClr val="00B0F0"/>
                </a:solidFill>
              </a:rPr>
              <a:t>embedding feature</a:t>
            </a:r>
            <a:endParaRPr lang="ko-KR" altLang="en-US" sz="1100" b="1" dirty="0">
              <a:solidFill>
                <a:srgbClr val="00B0F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B9ECE-B67C-4C94-E49B-1A5DF1E2D1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516" y="1697286"/>
            <a:ext cx="4578585" cy="3772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C9198A-854B-8CAF-23A5-707993EE7419}"/>
              </a:ext>
            </a:extLst>
          </p:cNvPr>
          <p:cNvSpPr txBox="1"/>
          <p:nvPr/>
        </p:nvSpPr>
        <p:spPr>
          <a:xfrm>
            <a:off x="4106334" y="1639088"/>
            <a:ext cx="8085666" cy="52864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1600" b="1"/>
              <a:t>Generator</a:t>
            </a:r>
            <a:r>
              <a:rPr lang="ko-KR" altLang="en-US" sz="1600" b="1"/>
              <a:t>가 생성한 이미지와 주어진 </a:t>
            </a:r>
            <a:r>
              <a:rPr lang="en-US" altLang="ko-KR" sz="1600" b="1"/>
              <a:t>txt</a:t>
            </a:r>
            <a:r>
              <a:rPr lang="ko-KR" altLang="en-US" sz="1600" b="1"/>
              <a:t>정보가 얼마나 잘 맞는지 평가하기 위한 </a:t>
            </a:r>
            <a:r>
              <a:rPr lang="en-US" altLang="ko-KR" sz="1600" b="1"/>
              <a:t>Loss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05774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Loss with Contrastive Learning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/>
              <a:t>D_Loss</a:t>
            </a:r>
          </a:p>
          <a:p>
            <a:r>
              <a:rPr lang="en-US" altLang="ko-KR"/>
              <a:t>Unconditional Loss + Conditional Loss + Contrastive Loss</a:t>
            </a:r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FAFF2B-4DA5-9944-9F0F-8D271B8B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4" y="2356789"/>
            <a:ext cx="5661236" cy="36778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939D4F-BBEB-2001-632E-BAF11AC6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288" y="2356790"/>
            <a:ext cx="5869679" cy="19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7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2" y="75029"/>
            <a:ext cx="12039544" cy="908721"/>
          </a:xfrm>
        </p:spPr>
        <p:txBody>
          <a:bodyPr>
            <a:noAutofit/>
          </a:bodyPr>
          <a:lstStyle/>
          <a:p>
            <a:r>
              <a:rPr lang="en-US" altLang="ko-KR"/>
              <a:t>Train</a:t>
            </a:r>
            <a:endParaRPr lang="ko-KR" altLang="en-US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B57D2310-3000-5888-9336-311C90DD1E45}"/>
              </a:ext>
            </a:extLst>
          </p:cNvPr>
          <p:cNvSpPr txBox="1">
            <a:spLocks/>
          </p:cNvSpPr>
          <p:nvPr/>
        </p:nvSpPr>
        <p:spPr>
          <a:xfrm>
            <a:off x="0" y="1056904"/>
            <a:ext cx="12192000" cy="543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b="1" kern="1200">
                <a:solidFill>
                  <a:srgbClr val="0249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›"/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1400" kern="1200">
                <a:solidFill>
                  <a:srgbClr val="4591C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3BAD9-50A7-FDF6-A705-5E45BE62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77" y="1722871"/>
            <a:ext cx="9011113" cy="37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3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468C49-3A01-05BF-E6CE-506FB7471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CD8708A-895A-3CD7-6158-39AB899EE5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73AD11-6EED-4791-645C-854536B9B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</a:t>
            </a:r>
            <a:endParaRPr lang="ko-KR" altLang="en-US" dirty="0"/>
          </a:p>
        </p:txBody>
      </p:sp>
      <p:pic>
        <p:nvPicPr>
          <p:cNvPr id="7" name="내용 개체 틀 6" descr="인간의 얼굴, 미소, 사람, 콜라주이(가) 표시된 사진&#10;&#10;자동 생성된 설명">
            <a:extLst>
              <a:ext uri="{FF2B5EF4-FFF2-40B4-BE49-F238E27FC236}">
                <a16:creationId xmlns:a16="http://schemas.microsoft.com/office/drawing/2014/main" id="{B9A238AB-2C55-89A4-EB51-77138E06D4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7" y="1168796"/>
            <a:ext cx="7655104" cy="2875295"/>
          </a:xfrm>
        </p:spPr>
      </p:pic>
      <p:pic>
        <p:nvPicPr>
          <p:cNvPr id="9" name="그림 8" descr="인간의 얼굴, 콜라주, 미소, 이마이(가) 표시된 사진&#10;&#10;자동 생성된 설명">
            <a:extLst>
              <a:ext uri="{FF2B5EF4-FFF2-40B4-BE49-F238E27FC236}">
                <a16:creationId xmlns:a16="http://schemas.microsoft.com/office/drawing/2014/main" id="{51FE9D65-2EEB-EF9F-0310-91D5F2AC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482" y="3329776"/>
            <a:ext cx="7757160" cy="29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7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3D8F90F-47B9-EE8F-7309-C2EAF6B65A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10443F-801C-3473-1519-CD1F66D967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1E71173-E7D2-1AC7-9C07-0992370E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34219B-CAB1-253D-5A97-08CE56FC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880" y="2545488"/>
            <a:ext cx="2311519" cy="3886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1F1147-BBA8-DD1C-0938-FBEAE10AD7CF}"/>
              </a:ext>
            </a:extLst>
          </p:cNvPr>
          <p:cNvSpPr/>
          <p:nvPr/>
        </p:nvSpPr>
        <p:spPr>
          <a:xfrm>
            <a:off x="502920" y="1173480"/>
            <a:ext cx="4145280" cy="1000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The woman in young and has blond hair, and arched eyebrows.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68A1C5-9455-E24A-2CFC-914E93ED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159" y="2411654"/>
            <a:ext cx="2362321" cy="398800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5D735-3A3E-A504-3D8F-D33121E49773}"/>
              </a:ext>
            </a:extLst>
          </p:cNvPr>
          <p:cNvSpPr/>
          <p:nvPr/>
        </p:nvSpPr>
        <p:spPr>
          <a:xfrm>
            <a:off x="6199368" y="1173480"/>
            <a:ext cx="4145280" cy="1000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The woman has wavy hair,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and mouth slightly open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7BA31F-D21F-358F-9E34-8529A75FD5D6}"/>
              </a:ext>
            </a:extLst>
          </p:cNvPr>
          <p:cNvSpPr/>
          <p:nvPr/>
        </p:nvSpPr>
        <p:spPr>
          <a:xfrm>
            <a:off x="659396" y="2167128"/>
            <a:ext cx="143244" cy="2326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191852B-0D2D-AE5B-402D-34398B593406}"/>
              </a:ext>
            </a:extLst>
          </p:cNvPr>
          <p:cNvSpPr/>
          <p:nvPr/>
        </p:nvSpPr>
        <p:spPr>
          <a:xfrm>
            <a:off x="659396" y="4307840"/>
            <a:ext cx="1273484" cy="25908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3FB5EF-4624-5C84-ECD5-398406E42574}"/>
              </a:ext>
            </a:extLst>
          </p:cNvPr>
          <p:cNvSpPr/>
          <p:nvPr/>
        </p:nvSpPr>
        <p:spPr>
          <a:xfrm>
            <a:off x="6356114" y="2172208"/>
            <a:ext cx="143244" cy="23266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A80E8E4-63E6-6170-90DD-8092628B774A}"/>
              </a:ext>
            </a:extLst>
          </p:cNvPr>
          <p:cNvSpPr/>
          <p:nvPr/>
        </p:nvSpPr>
        <p:spPr>
          <a:xfrm>
            <a:off x="6393480" y="4305300"/>
            <a:ext cx="1273484" cy="25908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74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3A331F-4D0A-46CD-A821-E3926DE98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1391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Conditioning Augmentation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92373B-4F63-A416-EC35-7AEF5006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761" y="2339088"/>
            <a:ext cx="6354989" cy="1978851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200F889-4AD8-1E5E-2186-C7C8683E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421" y="4813274"/>
            <a:ext cx="3796045" cy="61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666D7-43D9-1D5C-714A-E5895DAF8247}"/>
              </a:ext>
            </a:extLst>
          </p:cNvPr>
          <p:cNvSpPr txBox="1"/>
          <p:nvPr/>
        </p:nvSpPr>
        <p:spPr>
          <a:xfrm>
            <a:off x="461176" y="1245920"/>
            <a:ext cx="61994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rgbClr val="02497F"/>
                </a:solidFill>
              </a:rPr>
              <a:t>Input: Text embedding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rgbClr val="02497F"/>
                </a:solidFill>
              </a:rPr>
              <a:t>Outputs: Condition vector, mu, sigma</a:t>
            </a:r>
          </a:p>
        </p:txBody>
      </p:sp>
    </p:spTree>
    <p:extLst>
      <p:ext uri="{BB962C8B-B14F-4D97-AF65-F5344CB8AC3E}">
        <p14:creationId xmlns:p14="http://schemas.microsoft.com/office/powerpoint/2010/main" val="334429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Conditioning Augmentation network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E129407-44F2-4A01-BF0E-8F74FB12D67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59B4B-E53B-4AFD-D614-527CB5A2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1" y="1207027"/>
            <a:ext cx="5418806" cy="50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3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5B13D00-515C-498E-8C55-DABCFE02DC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A1FF5-39ED-4689-9266-46393394B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D8B12825-4451-4615-9459-69C1F6F2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E4173F-90D7-275E-368B-FF9D60DC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44" y="2102439"/>
            <a:ext cx="7747824" cy="3873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13072-8B4C-E6D3-E2F0-14D8A313E94F}"/>
              </a:ext>
            </a:extLst>
          </p:cNvPr>
          <p:cNvSpPr txBox="1"/>
          <p:nvPr/>
        </p:nvSpPr>
        <p:spPr>
          <a:xfrm>
            <a:off x="448254" y="1222024"/>
            <a:ext cx="6230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rgbClr val="02497F"/>
                </a:solidFill>
              </a:rPr>
              <a:t>Input: Condition vector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b="1" dirty="0">
                <a:solidFill>
                  <a:srgbClr val="02497F"/>
                </a:solidFill>
              </a:rPr>
              <a:t>Outputs: fake images</a:t>
            </a:r>
          </a:p>
        </p:txBody>
      </p:sp>
    </p:spTree>
    <p:extLst>
      <p:ext uri="{BB962C8B-B14F-4D97-AF65-F5344CB8AC3E}">
        <p14:creationId xmlns:p14="http://schemas.microsoft.com/office/powerpoint/2010/main" val="262574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5F3B887-F174-7B27-696A-3677F5421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6DFA49-D603-CF00-1080-FCDE59232C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9170090-2904-FF2E-40A5-484F2A7D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Generator_type_1 code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16BEABB-1587-FFE8-F4D2-A3F7FEF086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992C3F-2342-A741-EABF-1866E5F0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93" y="4178808"/>
            <a:ext cx="4838149" cy="1998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18FCDE-7EC9-E098-6941-1D738B54B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" y="1248632"/>
            <a:ext cx="6108001" cy="2588521"/>
          </a:xfrm>
          <a:prstGeom prst="rect">
            <a:avLst/>
          </a:prstGeom>
        </p:spPr>
      </p:pic>
      <p:pic>
        <p:nvPicPr>
          <p:cNvPr id="12" name="내용 개체 틀 8">
            <a:extLst>
              <a:ext uri="{FF2B5EF4-FFF2-40B4-BE49-F238E27FC236}">
                <a16:creationId xmlns:a16="http://schemas.microsoft.com/office/drawing/2014/main" id="{D6B53E2D-BF2C-83C0-1FDD-E8A10DD42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86" y="2542892"/>
            <a:ext cx="6520722" cy="34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FA7BC10-5348-D722-21B8-2B5CB9E941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F435D-4F01-C791-2A8E-3029647389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CA322B7-4450-8561-3481-83EA304E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Generator_type_1 code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C9FA83-D7F5-FD26-24A5-98E9B6B9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14" y="5373493"/>
            <a:ext cx="7793807" cy="9293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5127B8C-9355-CE7F-71D2-99895481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5" y="1227235"/>
            <a:ext cx="6638322" cy="22814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19CC3F-1CF4-349B-7822-5B1E181C0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785" y="2260581"/>
            <a:ext cx="6240780" cy="30675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88A0D6-A199-1420-4041-B67A140DA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222" y="3607128"/>
            <a:ext cx="4037879" cy="16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86A3547-2AF1-1723-1415-F249E5A28B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545137-C379-AA64-DA38-3A9D3CB07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9E3BF9E-2E83-A1ED-4007-612074EF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Generator_type_2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5FD332-6991-D61B-E7A2-54F9F283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10" y="1685230"/>
            <a:ext cx="5637695" cy="35864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96094D-8067-6D0A-BBE4-80D7B4662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19" y="2517633"/>
            <a:ext cx="4838149" cy="199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2719CF0F-2134-1CC6-2DEB-DF4DC7FF0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CVMIPLAB @ KNU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0FA400-E7DB-2DDB-1BEF-2EED15450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60867C-2874-4F3B-883F-4D3D0E35397C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8F834A-3F68-2BAF-2B1D-9CB4E109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Generator_type_2 code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0CEF5BC-0EE9-C3EC-B868-0D374EE336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8C446C-F574-90B0-2680-F7EFDFFE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6" y="1179927"/>
            <a:ext cx="8020050" cy="2097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2A483D-B0E8-27E0-360F-78012EA1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05" y="2954733"/>
            <a:ext cx="5822139" cy="35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42051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">
      <a:majorFont>
        <a:latin typeface="Arial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 fontScale="85000" lnSpcReduction="10000"/>
      </a:bodyPr>
      <a:lstStyle>
        <a:defPPr algn="r">
          <a:defRPr sz="3200" b="1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VMIPLAB-16by9.potx" id="{F98AB37B-FF0F-4A6F-9D13-515D0E19BA73}" vid="{470C9A6B-5BA8-4EDA-80C2-E0A9228F564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CVMIPLAB-16by9</Template>
  <TotalTime>20578</TotalTime>
  <Words>464</Words>
  <Application>Microsoft Office PowerPoint</Application>
  <PresentationFormat>와이드스크린</PresentationFormat>
  <Paragraphs>134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1_디자인 사용자 지정</vt:lpstr>
      <vt:lpstr>Text-to-Image Generation</vt:lpstr>
      <vt:lpstr>Text-to-Image Generation</vt:lpstr>
      <vt:lpstr>Conditioning Augmentation network</vt:lpstr>
      <vt:lpstr>Conditioning Augmentation network</vt:lpstr>
      <vt:lpstr>Generator</vt:lpstr>
      <vt:lpstr>Generator_type_1 code</vt:lpstr>
      <vt:lpstr>Generator_type_1 code</vt:lpstr>
      <vt:lpstr>Generator_type_2 code</vt:lpstr>
      <vt:lpstr>Generator_type_2 code</vt:lpstr>
      <vt:lpstr>Generator_type_2 code</vt:lpstr>
      <vt:lpstr>Discriminator</vt:lpstr>
      <vt:lpstr>Discriminator</vt:lpstr>
      <vt:lpstr>Discriminator</vt:lpstr>
      <vt:lpstr>Discriminator</vt:lpstr>
      <vt:lpstr>Discriminator</vt:lpstr>
      <vt:lpstr>Generator Loss</vt:lpstr>
      <vt:lpstr>Contrastive Learning</vt:lpstr>
      <vt:lpstr>Loss with Contrastive Learning</vt:lpstr>
      <vt:lpstr>Loss with Contrastive Learning</vt:lpstr>
      <vt:lpstr>Loss with Contrastive Learning</vt:lpstr>
      <vt:lpstr>Discriminator Loss</vt:lpstr>
      <vt:lpstr>Loss with Contrastive Learning</vt:lpstr>
      <vt:lpstr>Loss with Contrastive Learning</vt:lpstr>
      <vt:lpstr>Train</vt:lpstr>
      <vt:lpstr>결과</vt:lpstr>
      <vt:lpstr>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IPCVLab</dc:subject>
  <dc:creator>김도원</dc:creator>
  <cp:keywords>Docker</cp:keywords>
  <cp:lastModifiedBy>juhyun park</cp:lastModifiedBy>
  <cp:revision>666</cp:revision>
  <dcterms:created xsi:type="dcterms:W3CDTF">2021-07-06T01:21:43Z</dcterms:created>
  <dcterms:modified xsi:type="dcterms:W3CDTF">2024-03-06T14:24:04Z</dcterms:modified>
</cp:coreProperties>
</file>